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18"/>
  </p:notesMasterIdLst>
  <p:handoutMasterIdLst>
    <p:handoutMasterId r:id="rId19"/>
  </p:handoutMasterIdLst>
  <p:sldIdLst>
    <p:sldId id="1015" r:id="rId2"/>
    <p:sldId id="1071" r:id="rId3"/>
    <p:sldId id="1073" r:id="rId4"/>
    <p:sldId id="1061" r:id="rId5"/>
    <p:sldId id="1060" r:id="rId6"/>
    <p:sldId id="1052" r:id="rId7"/>
    <p:sldId id="1070" r:id="rId8"/>
    <p:sldId id="1063" r:id="rId9"/>
    <p:sldId id="1064" r:id="rId10"/>
    <p:sldId id="1056" r:id="rId11"/>
    <p:sldId id="1072" r:id="rId12"/>
    <p:sldId id="1066" r:id="rId13"/>
    <p:sldId id="1075" r:id="rId14"/>
    <p:sldId id="1076" r:id="rId15"/>
    <p:sldId id="1074" r:id="rId16"/>
    <p:sldId id="1025" r:id="rId17"/>
  </p:sldIdLst>
  <p:sldSz cx="12192000" cy="6858000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72" userDrawn="1">
          <p15:clr>
            <a:srgbClr val="A4A3A4"/>
          </p15:clr>
        </p15:guide>
        <p15:guide id="5" pos="38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ek Podoba" initials="JP" lastIdx="8" clrIdx="0"/>
  <p:cmAuthor id="1" name="Katarzyna Greszta" initials="KG" lastIdx="0" clrIdx="1"/>
  <p:cmAuthor id="2" name="Izabela Snopek" initials="IS" lastIdx="1" clrIdx="2"/>
  <p:cmAuthor id="3" name="Monika Teklak" initials="MT" lastIdx="15" clrIdx="3"/>
  <p:cmAuthor id="4" name="DELL" initials="D" lastIdx="4" clrIdx="4">
    <p:extLst>
      <p:ext uri="{19B8F6BF-5375-455C-9EA6-DF929625EA0E}">
        <p15:presenceInfo xmlns:p15="http://schemas.microsoft.com/office/powerpoint/2012/main" userId="DELL" providerId="None"/>
      </p:ext>
    </p:extLst>
  </p:cmAuthor>
  <p:cmAuthor id="5" name="Dorota Sikora" initials="DS" lastIdx="0" clrIdx="5">
    <p:extLst>
      <p:ext uri="{19B8F6BF-5375-455C-9EA6-DF929625EA0E}">
        <p15:presenceInfo xmlns:p15="http://schemas.microsoft.com/office/powerpoint/2012/main" userId="03f7cd547e589ba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E6BA00"/>
    <a:srgbClr val="3366CC"/>
    <a:srgbClr val="FF6699"/>
    <a:srgbClr val="336600"/>
    <a:srgbClr val="3366FF"/>
    <a:srgbClr val="0066CC"/>
    <a:srgbClr val="A50021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5588" autoAdjust="0"/>
  </p:normalViewPr>
  <p:slideViewPr>
    <p:cSldViewPr snapToObjects="1">
      <p:cViewPr varScale="1">
        <p:scale>
          <a:sx n="57" d="100"/>
          <a:sy n="57" d="100"/>
        </p:scale>
        <p:origin x="84" y="1266"/>
      </p:cViewPr>
      <p:guideLst>
        <p:guide orient="horz" pos="278"/>
        <p:guide pos="3840"/>
        <p:guide pos="3772"/>
        <p:guide pos="3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1" d="100"/>
          <a:sy n="51" d="100"/>
        </p:scale>
        <p:origin x="2712" y="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B36EEBF-430B-43AB-AE06-EC30D50D0997}" type="datetime1">
              <a:rPr lang="pl-PL" smtClean="0"/>
              <a:t>2020-03-12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BA90314-0FAB-4A03-9846-17D472E408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32163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2A85BF-189D-41E4-97B1-BB4D9AD7AAB8}" type="datetime1">
              <a:rPr lang="pl-PL" smtClean="0"/>
              <a:t>2020-03-12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B449D8-38CA-428E-9027-A112CF47A5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0205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88A4F-7E75-471E-9AB0-D6799BAF0E64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5B59453-C3CE-4426-B868-B97BC057AD5C}" type="datetime1">
              <a:rPr lang="pl-PL" smtClean="0"/>
              <a:pPr>
                <a:defRPr/>
              </a:pPr>
              <a:t>2020-03-12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689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t>2020-03-12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557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t>2020-03-12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2466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t>2020-03-12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727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A85BF-189D-41E4-97B1-BB4D9AD7AAB8}" type="datetime1">
              <a:rPr lang="pl-PL" smtClean="0"/>
              <a:t>2020-03-12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449D8-38CA-428E-9027-A112CF47A57C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72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1" y="4868863"/>
            <a:ext cx="12191999" cy="11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3043269" y="4868864"/>
            <a:ext cx="9148732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1412777"/>
            <a:ext cx="12192000" cy="3497263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          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97" y="224644"/>
            <a:ext cx="311259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po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/>
          <p:cNvSpPr>
            <a:spLocks noGrp="1"/>
          </p:cNvSpPr>
          <p:nvPr>
            <p:ph type="body" sz="quarter" idx="13"/>
          </p:nvPr>
        </p:nvSpPr>
        <p:spPr>
          <a:xfrm>
            <a:off x="4176185" y="1557339"/>
            <a:ext cx="7681383" cy="45720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4" y="1557338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5"/>
          </p:nvPr>
        </p:nvSpPr>
        <p:spPr>
          <a:xfrm>
            <a:off x="334434" y="3109049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2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334434" y="4660760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937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0" pos="2419" userDrawn="1">
          <p15:clr>
            <a:srgbClr val="FBAE40"/>
          </p15:clr>
        </p15:guide>
        <p15:guide id="9" pos="2631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gór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3" y="1574265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34434" y="3681414"/>
            <a:ext cx="11523133" cy="244792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4213609" y="1574264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8092787" y="1574265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60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5049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0" pos="5261" userDrawn="1">
          <p15:clr>
            <a:srgbClr val="FBAE40"/>
          </p15:clr>
        </p15:guide>
        <p15:guide id="12" orient="horz" pos="23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34434" y="1557338"/>
            <a:ext cx="11523133" cy="2627746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3" y="4324573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5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4213609" y="4324572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6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8092787" y="4324573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6568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5049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pos="5261" userDrawn="1">
          <p15:clr>
            <a:srgbClr val="FBAE40"/>
          </p15:clr>
        </p15:guide>
        <p15:guide id="13" orient="horz" pos="231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2"/>
          <p:cNvSpPr>
            <a:spLocks noGrp="1"/>
          </p:cNvSpPr>
          <p:nvPr>
            <p:ph type="body" sz="quarter" idx="21" hasCustomPrompt="1"/>
          </p:nvPr>
        </p:nvSpPr>
        <p:spPr>
          <a:xfrm>
            <a:off x="239349" y="5410408"/>
            <a:ext cx="3720016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50-375 Wrocław</a:t>
            </a:r>
          </a:p>
          <a:p>
            <a:pPr lvl="0"/>
            <a:r>
              <a:rPr lang="pl-PL" dirty="0"/>
              <a:t>ul. C. K. Norwida 25 </a:t>
            </a:r>
          </a:p>
        </p:txBody>
      </p:sp>
      <p:sp>
        <p:nvSpPr>
          <p:cNvPr id="16" name="Symbol zastępczy tekstu 2"/>
          <p:cNvSpPr>
            <a:spLocks noGrp="1"/>
          </p:cNvSpPr>
          <p:nvPr>
            <p:ph type="body" sz="quarter" idx="24" hasCustomPrompt="1"/>
          </p:nvPr>
        </p:nvSpPr>
        <p:spPr>
          <a:xfrm>
            <a:off x="4186733" y="5410407"/>
            <a:ext cx="3746128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Centrala: tel. 71 320 5020</a:t>
            </a:r>
          </a:p>
          <a:p>
            <a:pPr lvl="0"/>
            <a:r>
              <a:rPr lang="pl-PL" dirty="0"/>
              <a:t>Kancelaria Ogólna: tel. 71 320 5130 </a:t>
            </a:r>
          </a:p>
        </p:txBody>
      </p:sp>
      <p:sp>
        <p:nvSpPr>
          <p:cNvPr id="18" name="Symbol zastępczy tekstu 2"/>
          <p:cNvSpPr>
            <a:spLocks noGrp="1"/>
          </p:cNvSpPr>
          <p:nvPr>
            <p:ph type="body" sz="quarter" idx="26" hasCustomPrompt="1"/>
          </p:nvPr>
        </p:nvSpPr>
        <p:spPr>
          <a:xfrm>
            <a:off x="8160229" y="5410407"/>
            <a:ext cx="3671803" cy="7909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1800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24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www.up.wroc.pl</a:t>
            </a:r>
          </a:p>
        </p:txBody>
      </p:sp>
      <p:sp>
        <p:nvSpPr>
          <p:cNvPr id="1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1"/>
            <a:ext cx="12192000" cy="3497263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rostokąt 2"/>
          <p:cNvSpPr/>
          <p:nvPr userDrawn="1"/>
        </p:nvSpPr>
        <p:spPr>
          <a:xfrm>
            <a:off x="5615947" y="6561348"/>
            <a:ext cx="6576053" cy="29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97" y="224644"/>
            <a:ext cx="311259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509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C34607-A29F-4F8F-AC46-679B6F618235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1A1EBA-D62D-4F28-8E59-5F4A9CC3BB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690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rozdzia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1" y="4868863"/>
            <a:ext cx="12191999" cy="11887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3043269" y="4868864"/>
            <a:ext cx="9148732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1"/>
            <a:ext cx="12192000" cy="3497263"/>
          </a:xfrm>
        </p:spPr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97" y="224644"/>
            <a:ext cx="311259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2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zekładk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>
          <a:xfrm>
            <a:off x="1" y="5445125"/>
            <a:ext cx="12191999" cy="1079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172777"/>
            <a:ext cx="12192000" cy="4272348"/>
          </a:xfrm>
        </p:spPr>
        <p:txBody>
          <a:bodyPr/>
          <a:lstStyle/>
          <a:p>
            <a:endParaRPr lang="pl-PL"/>
          </a:p>
        </p:txBody>
      </p:sp>
      <p:sp>
        <p:nvSpPr>
          <p:cNvPr id="18" name="Prostokąt 17"/>
          <p:cNvSpPr/>
          <p:nvPr userDrawn="1"/>
        </p:nvSpPr>
        <p:spPr>
          <a:xfrm>
            <a:off x="0" y="6524626"/>
            <a:ext cx="12192000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7"/>
          </p:nvPr>
        </p:nvSpPr>
        <p:spPr>
          <a:xfrm>
            <a:off x="334434" y="5445125"/>
            <a:ext cx="11523133" cy="1079500"/>
          </a:xfrm>
        </p:spPr>
        <p:txBody>
          <a:bodyPr anchor="ctr"/>
          <a:lstStyle>
            <a:lvl1pPr algn="r">
              <a:defRPr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Tytuł 3"/>
          <p:cNvSpPr>
            <a:spLocks noGrp="1"/>
          </p:cNvSpPr>
          <p:nvPr>
            <p:ph type="title"/>
          </p:nvPr>
        </p:nvSpPr>
        <p:spPr>
          <a:xfrm>
            <a:off x="334434" y="238089"/>
            <a:ext cx="11523133" cy="827946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619438"/>
            <a:ext cx="3172730" cy="1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ow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334434" y="1557339"/>
            <a:ext cx="11523133" cy="367186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567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852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531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34434" y="1557339"/>
            <a:ext cx="11523133" cy="45720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979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orient="horz" pos="3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wykresu 4"/>
          <p:cNvSpPr>
            <a:spLocks noGrp="1"/>
          </p:cNvSpPr>
          <p:nvPr>
            <p:ph type="chart" sz="quarter" idx="13"/>
          </p:nvPr>
        </p:nvSpPr>
        <p:spPr>
          <a:xfrm>
            <a:off x="336551" y="1557338"/>
            <a:ext cx="11521016" cy="4572000"/>
          </a:xfrm>
        </p:spPr>
        <p:txBody>
          <a:bodyPr/>
          <a:lstStyle/>
          <a:p>
            <a:endParaRPr lang="pl-PL"/>
          </a:p>
        </p:txBody>
      </p:sp>
      <p:cxnSp>
        <p:nvCxnSpPr>
          <p:cNvPr id="23" name="Łącznik prosty 22"/>
          <p:cNvCxnSpPr/>
          <p:nvPr userDrawn="1"/>
        </p:nvCxnSpPr>
        <p:spPr>
          <a:xfrm>
            <a:off x="0" y="1196975"/>
            <a:ext cx="11040533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6413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abeli 4"/>
          <p:cNvSpPr>
            <a:spLocks noGrp="1"/>
          </p:cNvSpPr>
          <p:nvPr>
            <p:ph type="tbl" sz="quarter" idx="15"/>
          </p:nvPr>
        </p:nvSpPr>
        <p:spPr>
          <a:xfrm>
            <a:off x="334434" y="1557339"/>
            <a:ext cx="11523133" cy="4572000"/>
          </a:xfrm>
        </p:spPr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4125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3840" userDrawn="1">
          <p15:clr>
            <a:srgbClr val="FBAE40"/>
          </p15:clr>
        </p15:guide>
        <p15:guide id="10" pos="3780" userDrawn="1">
          <p15:clr>
            <a:srgbClr val="FBAE40"/>
          </p15:clr>
        </p15:guide>
        <p15:guide id="11" pos="39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334434" y="1557339"/>
            <a:ext cx="11523133" cy="4572000"/>
          </a:xfrm>
        </p:spPr>
        <p:txBody>
          <a:bodyPr/>
          <a:lstStyle>
            <a:lvl3pPr marL="357188" indent="-176213"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/>
            </a:lvl3pPr>
            <a:lvl4pPr marL="538163" indent="-180975"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/>
            </a:lvl4pPr>
            <a:lvl5pPr marL="714375" indent="-176213"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054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1139" userDrawn="1">
          <p15:clr>
            <a:srgbClr val="FBAE40"/>
          </p15:clr>
        </p15:guide>
        <p15:guide id="5" orient="horz" pos="1366" userDrawn="1">
          <p15:clr>
            <a:srgbClr val="FBAE40"/>
          </p15:clr>
        </p15:guide>
        <p15:guide id="6" pos="6955" userDrawn="1">
          <p15:clr>
            <a:srgbClr val="FBAE40"/>
          </p15:clr>
        </p15:guide>
        <p15:guide id="7" orient="horz" pos="404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3780" userDrawn="1">
          <p15:clr>
            <a:srgbClr val="FBAE40"/>
          </p15:clr>
        </p15:guide>
        <p15:guide id="10" pos="3900" userDrawn="1">
          <p15:clr>
            <a:srgbClr val="FBAE40"/>
          </p15:clr>
        </p15:guide>
        <p15:guide id="11" orient="horz" pos="38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34434" y="1557339"/>
            <a:ext cx="11523133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334434" y="238089"/>
            <a:ext cx="8497871" cy="827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3" name="Prostokąt 12"/>
          <p:cNvSpPr/>
          <p:nvPr userDrawn="1"/>
        </p:nvSpPr>
        <p:spPr>
          <a:xfrm>
            <a:off x="1" y="238089"/>
            <a:ext cx="191343" cy="8279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619438"/>
            <a:ext cx="3172730" cy="1579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3" r:id="rId2"/>
    <p:sldLayoutId id="2147483695" r:id="rId3"/>
    <p:sldLayoutId id="2147483696" r:id="rId4"/>
    <p:sldLayoutId id="2147483680" r:id="rId5"/>
    <p:sldLayoutId id="2147483692" r:id="rId6"/>
    <p:sldLayoutId id="2147483693" r:id="rId7"/>
    <p:sldLayoutId id="2147483688" r:id="rId8"/>
    <p:sldLayoutId id="2147483697" r:id="rId9"/>
    <p:sldLayoutId id="2147483689" r:id="rId10"/>
    <p:sldLayoutId id="2147483691" r:id="rId11"/>
    <p:sldLayoutId id="2147483694" r:id="rId12"/>
    <p:sldLayoutId id="2147483685" r:id="rId13"/>
    <p:sldLayoutId id="2147483699" r:id="rId14"/>
    <p:sldLayoutId id="2147483700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pl-PL" sz="2400" b="0" kern="1200" dirty="0">
          <a:solidFill>
            <a:schemeClr val="accent1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Font typeface="Arial" pitchFamily="34" charset="0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80975"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•"/>
        <a:tabLst>
          <a:tab pos="180975" algn="l"/>
          <a:tab pos="357188" algn="l"/>
          <a:tab pos="538163" algn="l"/>
          <a:tab pos="714375" algn="l"/>
          <a:tab pos="896938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2pPr>
      <a:lvl3pPr marL="358775" indent="-177800" algn="l" defTabSz="180000" rtl="0" fontAlgn="base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•"/>
        <a:tabLst>
          <a:tab pos="179388" algn="l"/>
          <a:tab pos="357188" algn="l"/>
          <a:tab pos="358775" algn="l"/>
          <a:tab pos="538163" algn="l"/>
          <a:tab pos="719138" algn="l"/>
          <a:tab pos="898525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180975"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◦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4pPr>
      <a:lvl5pPr marL="714375" indent="-176213" algn="l" defTabSz="180000" rtl="0" fontAlgn="base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◦"/>
        <a:tabLst>
          <a:tab pos="179388" algn="l"/>
          <a:tab pos="358775" algn="l"/>
          <a:tab pos="539750" algn="l"/>
          <a:tab pos="719138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 userDrawn="1">
          <p15:clr>
            <a:srgbClr val="F26B43"/>
          </p15:clr>
        </p15:guide>
        <p15:guide id="2" pos="6955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orient="horz" pos="4110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  <p15:guide id="9" orient="horz" pos="663" userDrawn="1">
          <p15:clr>
            <a:srgbClr val="F26B43"/>
          </p15:clr>
        </p15:guide>
        <p15:guide id="10" orient="horz" pos="142" userDrawn="1">
          <p15:clr>
            <a:srgbClr val="F26B43"/>
          </p15:clr>
        </p15:guide>
        <p15:guide id="11" pos="211" userDrawn="1">
          <p15:clr>
            <a:srgbClr val="F26B43"/>
          </p15:clr>
        </p15:guide>
        <p15:guide id="12" pos="4324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r="12828"/>
          <a:stretch/>
        </p:blipFill>
        <p:spPr>
          <a:xfrm>
            <a:off x="3950214" y="1440686"/>
            <a:ext cx="4003540" cy="3188699"/>
          </a:xfrm>
          <a:prstGeom prst="rect">
            <a:avLst/>
          </a:prstGeom>
        </p:spPr>
      </p:pic>
      <p:sp>
        <p:nvSpPr>
          <p:cNvPr id="12" name="Symbol zastępczy tekstu 23"/>
          <p:cNvSpPr txBox="1">
            <a:spLocks/>
          </p:cNvSpPr>
          <p:nvPr/>
        </p:nvSpPr>
        <p:spPr>
          <a:xfrm>
            <a:off x="-407371" y="4849309"/>
            <a:ext cx="12840075" cy="1188725"/>
          </a:xfrm>
          <a:prstGeom prst="rect">
            <a:avLst/>
          </a:prstGeom>
          <a:noFill/>
        </p:spPr>
        <p:txBody>
          <a:bodyPr vert="horz" wrap="square" lIns="180000" tIns="0" rIns="360000" bIns="0" rtlCol="0" anchor="ctr">
            <a:normAutofit/>
          </a:bodyPr>
          <a:lstStyle>
            <a:lvl1pPr algn="r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2000" b="0" kern="1200" spc="-2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180975" indent="-180975" algn="r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2400" kern="1200" spc="-2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indent="-177800" algn="r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None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2400" kern="1200" spc="-2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indent="-180975" algn="r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2400" kern="1200" spc="-2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4375" indent="-176213" algn="r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None/>
              <a:tabLst>
                <a:tab pos="179388" algn="l"/>
                <a:tab pos="358775" algn="l"/>
                <a:tab pos="539750" algn="l"/>
                <a:tab pos="719138" algn="l"/>
                <a:tab pos="1079500" algn="l"/>
              </a:tabLst>
              <a:defRPr sz="2400" kern="1200" spc="-2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l-PL" sz="2800" dirty="0" err="1"/>
              <a:t>UPWr</a:t>
            </a:r>
            <a:r>
              <a:rPr lang="pl-PL" sz="2800" dirty="0"/>
              <a:t> uczelnią bezpieczną i rozwijającą się</a:t>
            </a:r>
            <a:endParaRPr lang="pl-PL" sz="3200" dirty="0"/>
          </a:p>
          <a:p>
            <a:r>
              <a:rPr lang="pl-PL" sz="1400" spc="100" dirty="0"/>
              <a:t>p</a:t>
            </a:r>
            <a:r>
              <a:rPr lang="en-US" sz="1400" spc="100" dirty="0" err="1"/>
              <a:t>rof</a:t>
            </a:r>
            <a:r>
              <a:rPr lang="en-US" sz="1400" spc="100" dirty="0"/>
              <a:t>.</a:t>
            </a:r>
            <a:r>
              <a:rPr lang="pl-PL" sz="1400" spc="100" dirty="0"/>
              <a:t> dr hab. inż.</a:t>
            </a:r>
            <a:r>
              <a:rPr lang="en-US" sz="1400" spc="100" dirty="0"/>
              <a:t> </a:t>
            </a:r>
            <a:r>
              <a:rPr lang="en-US" sz="1400" spc="100" dirty="0" err="1"/>
              <a:t>Jarosław</a:t>
            </a:r>
            <a:r>
              <a:rPr lang="en-US" sz="1400" spc="100" dirty="0"/>
              <a:t> </a:t>
            </a:r>
            <a:r>
              <a:rPr lang="en-US" sz="1400" spc="100" dirty="0" err="1"/>
              <a:t>Bosy</a:t>
            </a:r>
            <a:endParaRPr lang="en-US" sz="1400" spc="1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r="31127" b="28335"/>
          <a:stretch/>
        </p:blipFill>
        <p:spPr>
          <a:xfrm>
            <a:off x="-24680" y="1440686"/>
            <a:ext cx="3816424" cy="318884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8" r="3847"/>
          <a:stretch/>
        </p:blipFill>
        <p:spPr>
          <a:xfrm>
            <a:off x="8112224" y="1440687"/>
            <a:ext cx="4079776" cy="31888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211" y="224644"/>
            <a:ext cx="3562426" cy="98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7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Dla bezpieczeństwa i rozwoju </a:t>
            </a:r>
            <a:r>
              <a:rPr lang="pl-PL" dirty="0"/>
              <a:t>STUDENTA</a:t>
            </a:r>
          </a:p>
        </p:txBody>
      </p:sp>
      <p:sp>
        <p:nvSpPr>
          <p:cNvPr id="3" name="Prostokąt 2"/>
          <p:cNvSpPr/>
          <p:nvPr/>
        </p:nvSpPr>
        <p:spPr>
          <a:xfrm>
            <a:off x="8724292" y="5805264"/>
            <a:ext cx="2612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chemeClr val="accent1"/>
                </a:solidFill>
              </a:rPr>
              <a:t>UCZELNIA </a:t>
            </a:r>
            <a:r>
              <a:rPr lang="pl-PL" b="1" dirty="0" smtClean="0">
                <a:solidFill>
                  <a:schemeClr val="accent1"/>
                </a:solidFill>
              </a:rPr>
              <a:t>MIEJSCEM</a:t>
            </a:r>
          </a:p>
          <a:p>
            <a:pPr algn="ctr"/>
            <a:r>
              <a:rPr lang="pl-PL" b="1" dirty="0" smtClean="0">
                <a:solidFill>
                  <a:schemeClr val="accent1"/>
                </a:solidFill>
              </a:rPr>
              <a:t>TWORZENIA CV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51384" y="6634691"/>
            <a:ext cx="24865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>
                <a:solidFill>
                  <a:schemeClr val="bg1">
                    <a:lumMod val="85000"/>
                  </a:schemeClr>
                </a:solidFill>
              </a:rPr>
              <a:t>https://pl.pinterest.com/pin/665336544924363262/</a:t>
            </a:r>
          </a:p>
        </p:txBody>
      </p:sp>
      <p:sp>
        <p:nvSpPr>
          <p:cNvPr id="27" name="Symbol zastępczy tekstu 6">
            <a:extLst>
              <a:ext uri="{FF2B5EF4-FFF2-40B4-BE49-F238E27FC236}">
                <a16:creationId xmlns:a16="http://schemas.microsoft.com/office/drawing/2014/main" xmlns="" id="{7B59281B-2B80-4C4A-BE82-5204BE048E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286516"/>
            <a:ext cx="7677730" cy="4338728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1800" dirty="0">
                <a:solidFill>
                  <a:srgbClr val="000000"/>
                </a:solidFill>
              </a:rPr>
              <a:t> Współpraca z </a:t>
            </a:r>
            <a:r>
              <a:rPr lang="pl-PL" sz="1800" b="1" dirty="0">
                <a:solidFill>
                  <a:srgbClr val="000000"/>
                </a:solidFill>
              </a:rPr>
              <a:t>Samorządem Studenckim</a:t>
            </a:r>
            <a:r>
              <a:rPr lang="pl-PL" sz="1800" dirty="0">
                <a:solidFill>
                  <a:srgbClr val="000000"/>
                </a:solidFill>
              </a:rPr>
              <a:t>.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1800" dirty="0">
                <a:solidFill>
                  <a:srgbClr val="000000"/>
                </a:solidFill>
              </a:rPr>
              <a:t> Wsparcie </a:t>
            </a:r>
            <a:r>
              <a:rPr lang="pl-PL" sz="1800" b="1" dirty="0">
                <a:solidFill>
                  <a:srgbClr val="000000"/>
                </a:solidFill>
              </a:rPr>
              <a:t>organizacji studenckich</a:t>
            </a:r>
            <a:r>
              <a:rPr lang="pl-PL" sz="1800" dirty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1800" dirty="0">
                <a:solidFill>
                  <a:srgbClr val="000000"/>
                </a:solidFill>
              </a:rPr>
              <a:t> Wsparcie </a:t>
            </a:r>
            <a:r>
              <a:rPr lang="pl-PL" sz="1800" b="1" dirty="0">
                <a:solidFill>
                  <a:srgbClr val="000000"/>
                </a:solidFill>
              </a:rPr>
              <a:t>aktywności studenckich</a:t>
            </a:r>
            <a:r>
              <a:rPr lang="pl-PL" sz="1800" dirty="0">
                <a:solidFill>
                  <a:srgbClr val="000000"/>
                </a:solidFill>
              </a:rPr>
              <a:t>: indywidualnych i zespołowych.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1800" dirty="0">
                <a:solidFill>
                  <a:srgbClr val="000000"/>
                </a:solidFill>
              </a:rPr>
              <a:t> Wsparcie </a:t>
            </a:r>
            <a:r>
              <a:rPr lang="pl-PL" sz="1800" b="1" dirty="0">
                <a:solidFill>
                  <a:srgbClr val="000000"/>
                </a:solidFill>
              </a:rPr>
              <a:t>Studenckich Kół Naukowych</a:t>
            </a:r>
            <a:r>
              <a:rPr lang="pl-PL" sz="1800" dirty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1800" dirty="0">
                <a:solidFill>
                  <a:srgbClr val="000000"/>
                </a:solidFill>
              </a:rPr>
              <a:t> </a:t>
            </a:r>
            <a:r>
              <a:rPr lang="pl-PL" sz="1800" b="1" dirty="0">
                <a:solidFill>
                  <a:srgbClr val="000000"/>
                </a:solidFill>
              </a:rPr>
              <a:t>Mobilność</a:t>
            </a:r>
            <a:r>
              <a:rPr lang="pl-PL" sz="1800" dirty="0">
                <a:solidFill>
                  <a:srgbClr val="000000"/>
                </a:solidFill>
              </a:rPr>
              <a:t> krajowa i międzynarodowa.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1800" dirty="0">
                <a:solidFill>
                  <a:srgbClr val="000000"/>
                </a:solidFill>
              </a:rPr>
              <a:t> </a:t>
            </a:r>
            <a:r>
              <a:rPr lang="pl-PL" sz="1800" b="1" dirty="0">
                <a:solidFill>
                  <a:srgbClr val="000000"/>
                </a:solidFill>
              </a:rPr>
              <a:t>Projekty indywidualne </a:t>
            </a:r>
            <a:r>
              <a:rPr lang="pl-PL" sz="1800" dirty="0">
                <a:solidFill>
                  <a:srgbClr val="000000"/>
                </a:solidFill>
              </a:rPr>
              <a:t>naukowe i wdrożeniowe dla studentów.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1800" dirty="0">
                <a:solidFill>
                  <a:srgbClr val="000000"/>
                </a:solidFill>
              </a:rPr>
              <a:t> </a:t>
            </a:r>
            <a:r>
              <a:rPr lang="pl-PL" sz="1800" b="1" dirty="0">
                <a:solidFill>
                  <a:srgbClr val="000000"/>
                </a:solidFill>
              </a:rPr>
              <a:t>Wspólne studia </a:t>
            </a:r>
            <a:r>
              <a:rPr lang="pl-PL" sz="1800" dirty="0">
                <a:solidFill>
                  <a:srgbClr val="000000"/>
                </a:solidFill>
              </a:rPr>
              <a:t>z uczelniami z zagranicy.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1800" dirty="0">
                <a:solidFill>
                  <a:srgbClr val="000000"/>
                </a:solidFill>
              </a:rPr>
              <a:t> </a:t>
            </a:r>
            <a:r>
              <a:rPr lang="pl-PL" sz="1800" b="1" dirty="0">
                <a:solidFill>
                  <a:srgbClr val="000000"/>
                </a:solidFill>
              </a:rPr>
              <a:t>Ocena nauczycieli akademickich</a:t>
            </a:r>
            <a:r>
              <a:rPr lang="pl-PL" sz="18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324" y="3356992"/>
            <a:ext cx="2263534" cy="23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 bezpieczeństwa i rozwoju DOKTORANTA</a:t>
            </a:r>
          </a:p>
        </p:txBody>
      </p:sp>
      <p:sp>
        <p:nvSpPr>
          <p:cNvPr id="3" name="Prostokąt 2"/>
          <p:cNvSpPr/>
          <p:nvPr/>
        </p:nvSpPr>
        <p:spPr>
          <a:xfrm>
            <a:off x="7992298" y="5903984"/>
            <a:ext cx="4194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accent1"/>
                </a:solidFill>
              </a:rPr>
              <a:t>DOKTORANT BLIŻEJ PRACOWNIKA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51384" y="6634691"/>
            <a:ext cx="45496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>
                <a:solidFill>
                  <a:schemeClr val="bg1">
                    <a:lumMod val="85000"/>
                  </a:schemeClr>
                </a:solidFill>
              </a:rPr>
              <a:t>https://es.123rf.com/photo_21450224_un-t%C3%ADtulo-3d-mirando-un-libro-con-una-lupa.html</a:t>
            </a:r>
          </a:p>
        </p:txBody>
      </p:sp>
      <p:sp>
        <p:nvSpPr>
          <p:cNvPr id="26" name="Symbol zastępczy tekstu 6">
            <a:extLst>
              <a:ext uri="{FF2B5EF4-FFF2-40B4-BE49-F238E27FC236}">
                <a16:creationId xmlns:a16="http://schemas.microsoft.com/office/drawing/2014/main" xmlns="" id="{C630098D-BF3A-604F-8E2E-FCC2CBAE95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3432" y="1286516"/>
            <a:ext cx="8208912" cy="4338728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1800" dirty="0">
                <a:solidFill>
                  <a:srgbClr val="000000"/>
                </a:solidFill>
              </a:rPr>
              <a:t> Współpraca z </a:t>
            </a:r>
            <a:r>
              <a:rPr lang="pl-PL" sz="1800" b="1" dirty="0">
                <a:solidFill>
                  <a:srgbClr val="000000"/>
                </a:solidFill>
              </a:rPr>
              <a:t>Samorządem Doktorantów</a:t>
            </a:r>
            <a:r>
              <a:rPr lang="pl-PL" sz="1800" dirty="0">
                <a:solidFill>
                  <a:srgbClr val="000000"/>
                </a:solidFill>
              </a:rPr>
              <a:t>.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1800" dirty="0">
                <a:solidFill>
                  <a:srgbClr val="000000"/>
                </a:solidFill>
              </a:rPr>
              <a:t> </a:t>
            </a:r>
            <a:r>
              <a:rPr lang="pl-PL" sz="1800" b="1" dirty="0">
                <a:solidFill>
                  <a:srgbClr val="000000"/>
                </a:solidFill>
              </a:rPr>
              <a:t>Doktorant</a:t>
            </a:r>
            <a:r>
              <a:rPr lang="pl-PL" sz="1800" dirty="0">
                <a:solidFill>
                  <a:srgbClr val="000000"/>
                </a:solidFill>
              </a:rPr>
              <a:t> jest w </a:t>
            </a:r>
            <a:r>
              <a:rPr lang="pl-PL" sz="1800" b="1" dirty="0">
                <a:solidFill>
                  <a:srgbClr val="000000"/>
                </a:solidFill>
              </a:rPr>
              <a:t>szkole doktorskiej</a:t>
            </a:r>
            <a:r>
              <a:rPr lang="pl-PL" sz="1800" dirty="0">
                <a:solidFill>
                  <a:srgbClr val="000000"/>
                </a:solidFill>
              </a:rPr>
              <a:t> i na </a:t>
            </a:r>
            <a:r>
              <a:rPr lang="pl-PL" sz="1800" b="1" dirty="0">
                <a:solidFill>
                  <a:srgbClr val="000000"/>
                </a:solidFill>
              </a:rPr>
              <a:t>studiach doktoranckich</a:t>
            </a:r>
            <a:r>
              <a:rPr lang="pl-PL" sz="1800" dirty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1800" dirty="0">
                <a:solidFill>
                  <a:srgbClr val="000000"/>
                </a:solidFill>
              </a:rPr>
              <a:t> </a:t>
            </a:r>
            <a:r>
              <a:rPr lang="pl-PL" sz="1800" b="1" dirty="0">
                <a:solidFill>
                  <a:srgbClr val="000000"/>
                </a:solidFill>
              </a:rPr>
              <a:t>Wspólne doktoraty </a:t>
            </a:r>
            <a:r>
              <a:rPr lang="pl-PL" sz="1800" dirty="0">
                <a:solidFill>
                  <a:srgbClr val="000000"/>
                </a:solidFill>
              </a:rPr>
              <a:t>z uczelniami z zagranicy.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1800" dirty="0">
                <a:solidFill>
                  <a:srgbClr val="000000"/>
                </a:solidFill>
              </a:rPr>
              <a:t> Projekt „</a:t>
            </a:r>
            <a:r>
              <a:rPr lang="pl-PL" sz="1800" b="1" dirty="0">
                <a:solidFill>
                  <a:srgbClr val="000000"/>
                </a:solidFill>
              </a:rPr>
              <a:t>Innowacyjny doktorant</a:t>
            </a:r>
            <a:r>
              <a:rPr lang="pl-PL" sz="1800" dirty="0">
                <a:solidFill>
                  <a:srgbClr val="000000"/>
                </a:solidFill>
              </a:rPr>
              <a:t>”.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1800" dirty="0">
                <a:solidFill>
                  <a:srgbClr val="000000"/>
                </a:solidFill>
              </a:rPr>
              <a:t> </a:t>
            </a:r>
            <a:r>
              <a:rPr lang="pl-PL" sz="1800" b="1" dirty="0">
                <a:solidFill>
                  <a:srgbClr val="000000"/>
                </a:solidFill>
              </a:rPr>
              <a:t>Stypendia</a:t>
            </a:r>
            <a:r>
              <a:rPr lang="pl-PL" sz="1800" dirty="0">
                <a:solidFill>
                  <a:srgbClr val="000000"/>
                </a:solidFill>
              </a:rPr>
              <a:t> doktoranckie i pomoc materialna.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1800" dirty="0">
                <a:solidFill>
                  <a:srgbClr val="000000"/>
                </a:solidFill>
              </a:rPr>
              <a:t> Stypendia </a:t>
            </a:r>
            <a:r>
              <a:rPr lang="pl-PL" sz="1800" b="1" dirty="0">
                <a:solidFill>
                  <a:srgbClr val="000000"/>
                </a:solidFill>
              </a:rPr>
              <a:t>projakościowe</a:t>
            </a:r>
            <a:r>
              <a:rPr lang="pl-PL" sz="1800" dirty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1800" dirty="0">
                <a:solidFill>
                  <a:srgbClr val="000000"/>
                </a:solidFill>
              </a:rPr>
              <a:t> </a:t>
            </a:r>
            <a:r>
              <a:rPr lang="pl-PL" sz="1800" b="1" dirty="0">
                <a:solidFill>
                  <a:srgbClr val="000000"/>
                </a:solidFill>
              </a:rPr>
              <a:t>Umiędzynarodowienie badań</a:t>
            </a:r>
            <a:r>
              <a:rPr lang="pl-PL" sz="1800" dirty="0">
                <a:solidFill>
                  <a:srgbClr val="000000"/>
                </a:solidFill>
              </a:rPr>
              <a:t>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1800" dirty="0">
                <a:solidFill>
                  <a:srgbClr val="000000"/>
                </a:solidFill>
              </a:rPr>
              <a:t> </a:t>
            </a:r>
            <a:r>
              <a:rPr lang="pl-PL" sz="1800" b="1" dirty="0">
                <a:solidFill>
                  <a:srgbClr val="000000"/>
                </a:solidFill>
              </a:rPr>
              <a:t>Mobilność międzynarodowa</a:t>
            </a:r>
            <a:r>
              <a:rPr lang="pl-PL" sz="1800" dirty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endParaRPr lang="pl-PL" sz="1800" b="1" dirty="0">
              <a:solidFill>
                <a:srgbClr val="0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284" y="3392996"/>
            <a:ext cx="2639582" cy="23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3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10" name="Symbol zastępczy tekstu 2"/>
          <p:cNvSpPr txBox="1">
            <a:spLocks/>
          </p:cNvSpPr>
          <p:nvPr/>
        </p:nvSpPr>
        <p:spPr>
          <a:xfrm>
            <a:off x="1019002" y="1341276"/>
            <a:ext cx="9757518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spc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EWOLUCJA zamiast REWOLUCJI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Zmiany wywołane Ustawą 2.0 wymagają ciągłego doskonalenia</a:t>
            </a: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Strategia tworzona z pracownikami, doktorantami i studentami</a:t>
            </a: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Ciągłość funkcji kierowniczych </a:t>
            </a:r>
            <a:r>
              <a:rPr lang="pl-PL" sz="20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– bezpieczeństwo </a:t>
            </a:r>
            <a:r>
              <a:rPr lang="pl-PL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 właściwą drogę rozwoju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0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Boimy się Prorektora Bosego, bo…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55440" y="1773324"/>
            <a:ext cx="10082047" cy="4572000"/>
          </a:xfrm>
        </p:spPr>
        <p:txBody>
          <a:bodyPr/>
          <a:lstStyle/>
          <a:p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pl-PL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promuje tylko najlepszych.</a:t>
            </a:r>
            <a:endParaRPr lang="pl-PL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4000" dirty="0"/>
          </a:p>
          <a:p>
            <a:r>
              <a:rPr lang="pl-PL" sz="40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 </a:t>
            </a:r>
            <a:r>
              <a:rPr lang="pl-PL" sz="4000" spc="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doskonałość naukowa jest ważna, ale dobro każdej osoby jest dla mnie priorytetem.</a:t>
            </a:r>
          </a:p>
          <a:p>
            <a:r>
              <a:rPr lang="pl-PL" sz="4000" spc="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pc="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800" spc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Stabilny rozwój uczelni wymaga wsparcia każdej jednostki, uwzględnienia jej specyfiki i potencjału.</a:t>
            </a:r>
            <a:endParaRPr lang="pl-PL" sz="1800" spc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33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Boimy się Prorektora Bosego, bo…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55440" y="1773324"/>
            <a:ext cx="10082047" cy="4572000"/>
          </a:xfrm>
        </p:spPr>
        <p:txBody>
          <a:bodyPr/>
          <a:lstStyle/>
          <a:p>
            <a:r>
              <a:rPr lang="pl-PL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środki finansowe są kierowane głównie na WZB.</a:t>
            </a:r>
            <a:endParaRPr lang="pl-PL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4000" dirty="0"/>
          </a:p>
          <a:p>
            <a:r>
              <a:rPr lang="pl-PL" sz="4000" spc="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WZB jest finansowane jedynie z 2</a:t>
            </a:r>
            <a:r>
              <a:rPr lang="pl-PL" sz="40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dodatku do </a:t>
            </a:r>
            <a:r>
              <a:rPr lang="pl-PL" sz="4000" spc="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subwencji oraz źródeł </a:t>
            </a:r>
            <a:r>
              <a:rPr lang="pl-PL" sz="40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zewnętrznych. </a:t>
            </a:r>
            <a:endParaRPr lang="pl-PL" sz="4000" spc="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4000" spc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WZB nie stanowią konkurencji dla instytutów i katedr, a wręcz powinny je </a:t>
            </a:r>
            <a:r>
              <a:rPr lang="pl-PL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wspierać.</a:t>
            </a:r>
          </a:p>
          <a:p>
            <a:pPr>
              <a:lnSpc>
                <a:spcPct val="150000"/>
              </a:lnSpc>
            </a:pPr>
            <a:r>
              <a:rPr lang="pl-PL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Stabilność 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bezpieczeństwo finansowe </a:t>
            </a:r>
            <a:r>
              <a:rPr lang="pl-PL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jednostek prowadzących badania naukowe i dydaktykę.</a:t>
            </a:r>
            <a:endParaRPr lang="pl-PL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Boimy się Prorektora Bosego, bo…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055440" y="1773324"/>
            <a:ext cx="10082047" cy="4572000"/>
          </a:xfrm>
        </p:spPr>
        <p:txBody>
          <a:bodyPr/>
          <a:lstStyle/>
          <a:p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jest </a:t>
            </a:r>
            <a:r>
              <a:rPr lang="pl-PL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cholerykiem.</a:t>
            </a:r>
            <a:endParaRPr lang="pl-PL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4000" dirty="0"/>
          </a:p>
          <a:p>
            <a:r>
              <a:rPr lang="pl-PL" sz="40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 jestem </a:t>
            </a:r>
            <a:r>
              <a:rPr lang="pl-PL" sz="4000" spc="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cholerykiem, </a:t>
            </a:r>
            <a:r>
              <a:rPr lang="pl-PL" sz="40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 </a:t>
            </a:r>
            <a:r>
              <a:rPr lang="pl-PL" sz="4000" spc="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refleksyjnym</a:t>
            </a:r>
            <a:r>
              <a:rPr lang="pl-PL" sz="40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otwartym na </a:t>
            </a:r>
            <a:r>
              <a:rPr lang="pl-PL" sz="4000" spc="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dialog</a:t>
            </a:r>
            <a:r>
              <a:rPr lang="pl-PL" sz="4000" spc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4000" spc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darzącym </a:t>
            </a:r>
            <a:r>
              <a:rPr lang="pl-PL" sz="4000" spc="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ludzi szacunkiem. </a:t>
            </a:r>
            <a:endParaRPr lang="pl-PL" sz="4000" spc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7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7608168" y="6597352"/>
            <a:ext cx="4657873" cy="263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04" y="-5386"/>
            <a:ext cx="4514423" cy="3009615"/>
          </a:xfrm>
          <a:prstGeom prst="rect">
            <a:avLst/>
          </a:prstGeom>
          <a:effectLst/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70"/>
          <a:stretch/>
        </p:blipFill>
        <p:spPr>
          <a:xfrm>
            <a:off x="7863045" y="-14540"/>
            <a:ext cx="4353635" cy="2946085"/>
          </a:xfrm>
          <a:prstGeom prst="rect">
            <a:avLst/>
          </a:prstGeom>
          <a:effectLst/>
        </p:spPr>
      </p:pic>
      <p:sp>
        <p:nvSpPr>
          <p:cNvPr id="11" name="Prostokąt 10"/>
          <p:cNvSpPr/>
          <p:nvPr/>
        </p:nvSpPr>
        <p:spPr>
          <a:xfrm>
            <a:off x="4643211" y="-5386"/>
            <a:ext cx="3060842" cy="9141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-30204" y="3159988"/>
            <a:ext cx="4402996" cy="372029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551384" y="4858847"/>
            <a:ext cx="321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kern="100" spc="15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WIEM JAK I DLA KOGO …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81" y="1110725"/>
            <a:ext cx="4017472" cy="267831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7" name="Prostokąt 16"/>
          <p:cNvSpPr/>
          <p:nvPr/>
        </p:nvSpPr>
        <p:spPr>
          <a:xfrm>
            <a:off x="7863045" y="3079299"/>
            <a:ext cx="4328955" cy="72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904" y="4221088"/>
            <a:ext cx="5093067" cy="1403915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020A5897-FC99-4145-997C-6E214949092D}"/>
              </a:ext>
            </a:extLst>
          </p:cNvPr>
          <p:cNvSpPr/>
          <p:nvPr/>
        </p:nvSpPr>
        <p:spPr>
          <a:xfrm>
            <a:off x="5206629" y="5873206"/>
            <a:ext cx="5777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chemeClr val="accent1"/>
                </a:solidFill>
              </a:rPr>
              <a:t>UCZELNIĄ BEZPIECZNĄ I ROZWIJAJĄCĄ SIĘ</a:t>
            </a:r>
          </a:p>
        </p:txBody>
      </p:sp>
    </p:spTree>
    <p:extLst>
      <p:ext uri="{BB962C8B-B14F-4D97-AF65-F5344CB8AC3E}">
        <p14:creationId xmlns:p14="http://schemas.microsoft.com/office/powerpoint/2010/main" val="37788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 rot="16200000">
            <a:off x="6466406" y="1469196"/>
            <a:ext cx="4996019" cy="4900250"/>
          </a:xfrm>
          <a:prstGeom prst="rect">
            <a:avLst/>
          </a:prstGeom>
          <a:solidFill>
            <a:schemeClr val="accent1"/>
          </a:solidFill>
          <a:ln w="228600" cap="sq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 rot="16200000">
            <a:off x="713435" y="1447148"/>
            <a:ext cx="4996019" cy="4944344"/>
          </a:xfrm>
          <a:prstGeom prst="rect">
            <a:avLst/>
          </a:prstGeom>
          <a:solidFill>
            <a:schemeClr val="accent1"/>
          </a:solidFill>
          <a:ln w="228600" cap="sq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tutaj jestem?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543156" y="1678250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endParaRPr lang="pl-PL" sz="1200" dirty="0" err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Obraz 4" descr="Obraz zawierający osoba, wewnątrz, stojące, pozujący&#10;&#10;Opis wygenerowany automatycznie">
            <a:extLst>
              <a:ext uri="{FF2B5EF4-FFF2-40B4-BE49-F238E27FC236}">
                <a16:creationId xmlns:a16="http://schemas.microsoft.com/office/drawing/2014/main" xmlns="" id="{6A43B5DC-452D-6E4B-8AA1-D8C8399B1D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 b="15545"/>
          <a:stretch/>
        </p:blipFill>
        <p:spPr>
          <a:xfrm>
            <a:off x="6514289" y="1932055"/>
            <a:ext cx="4881226" cy="388843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B34C26FF-CABB-6F4F-931F-996FB752189E}"/>
              </a:ext>
            </a:extLst>
          </p:cNvPr>
          <p:cNvSpPr txBox="1"/>
          <p:nvPr/>
        </p:nvSpPr>
        <p:spPr>
          <a:xfrm>
            <a:off x="1579160" y="1464036"/>
            <a:ext cx="2916324" cy="720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pl-PL" b="1" dirty="0">
                <a:solidFill>
                  <a:schemeClr val="bg1"/>
                </a:solidFill>
                <a:latin typeface="+mn-lt"/>
              </a:rPr>
              <a:t>ŚRODOWISKO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904BB900-8F6B-2E48-8F4C-A5F95BFA5492}"/>
              </a:ext>
            </a:extLst>
          </p:cNvPr>
          <p:cNvSpPr txBox="1"/>
          <p:nvPr/>
        </p:nvSpPr>
        <p:spPr>
          <a:xfrm>
            <a:off x="7591828" y="1468444"/>
            <a:ext cx="2916324" cy="720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chemeClr val="bg1"/>
                </a:solidFill>
                <a:latin typeface="+mn-lt"/>
              </a:rPr>
              <a:t>OSIĄGNIECIE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52007288-468D-404C-BE2A-13D91917696A}"/>
              </a:ext>
            </a:extLst>
          </p:cNvPr>
          <p:cNvSpPr txBox="1"/>
          <p:nvPr/>
        </p:nvSpPr>
        <p:spPr>
          <a:xfrm>
            <a:off x="7238076" y="5784238"/>
            <a:ext cx="4176464" cy="720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+mn-lt"/>
              </a:rPr>
              <a:t>Grupa badawcza GNSS&amp;METEO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EA92B4D7-CFB1-E548-B982-497A9EE19078}"/>
              </a:ext>
            </a:extLst>
          </p:cNvPr>
          <p:cNvSpPr txBox="1"/>
          <p:nvPr/>
        </p:nvSpPr>
        <p:spPr>
          <a:xfrm>
            <a:off x="1039100" y="5841268"/>
            <a:ext cx="4176464" cy="91736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buFont typeface="Arial" pitchFamily="34" charset="0"/>
              <a:buNone/>
            </a:pPr>
            <a:r>
              <a:rPr lang="pl-PL" sz="1600" dirty="0">
                <a:solidFill>
                  <a:schemeClr val="bg1"/>
                </a:solidFill>
                <a:latin typeface="+mn-lt"/>
              </a:rPr>
              <a:t>Instytut Geodezji i Geoinformatyki</a:t>
            </a:r>
          </a:p>
          <a:p>
            <a:pPr algn="ctr">
              <a:buFont typeface="Arial" pitchFamily="34" charset="0"/>
              <a:buNone/>
            </a:pPr>
            <a:r>
              <a:rPr lang="pl-PL" sz="1600" dirty="0">
                <a:solidFill>
                  <a:schemeClr val="bg1"/>
                </a:solidFill>
                <a:latin typeface="+mn-lt"/>
              </a:rPr>
              <a:t>(Katedra Geodezji i Fotogrametrii)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073E5775-294C-1C41-9A92-94A28D064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8" r="2512"/>
          <a:stretch/>
        </p:blipFill>
        <p:spPr>
          <a:xfrm>
            <a:off x="739271" y="1921161"/>
            <a:ext cx="4944345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2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6" grpId="0"/>
      <p:bldP spid="9" grpId="0"/>
      <p:bldP spid="16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/>
          <p:cNvSpPr/>
          <p:nvPr/>
        </p:nvSpPr>
        <p:spPr>
          <a:xfrm rot="16200000">
            <a:off x="3572947" y="-2040833"/>
            <a:ext cx="5004554" cy="11623742"/>
          </a:xfrm>
          <a:prstGeom prst="rect">
            <a:avLst/>
          </a:prstGeom>
          <a:solidFill>
            <a:schemeClr val="accent1"/>
          </a:solidFill>
          <a:ln w="228600" cap="sq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tutaj jestem?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523492" y="1520788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endParaRPr lang="pl-PL" sz="1200" dirty="0" err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57A9E5AF-6414-1C4C-9281-F20752AC2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94" r="13452"/>
          <a:stretch/>
        </p:blipFill>
        <p:spPr>
          <a:xfrm>
            <a:off x="972799" y="4156298"/>
            <a:ext cx="1198765" cy="1504950"/>
          </a:xfrm>
          <a:prstGeom prst="rect">
            <a:avLst/>
          </a:prstGeom>
        </p:spPr>
      </p:pic>
      <p:pic>
        <p:nvPicPr>
          <p:cNvPr id="15" name="Obraz 14" descr="Obraz zawierający osoba, zewnętrzne, woda, mężczyzna&#10;&#10;Opis wygenerowany automatycznie">
            <a:extLst>
              <a:ext uri="{FF2B5EF4-FFF2-40B4-BE49-F238E27FC236}">
                <a16:creationId xmlns:a16="http://schemas.microsoft.com/office/drawing/2014/main" xmlns="" id="{AE09D79D-EE7E-284F-AA6D-936B66AE0A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r="4731"/>
          <a:stretch/>
        </p:blipFill>
        <p:spPr>
          <a:xfrm>
            <a:off x="6312024" y="4149001"/>
            <a:ext cx="2160241" cy="155499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247F616D-5A3E-7847-AC5F-9F58F07DCC99}"/>
              </a:ext>
            </a:extLst>
          </p:cNvPr>
          <p:cNvSpPr txBox="1"/>
          <p:nvPr/>
        </p:nvSpPr>
        <p:spPr>
          <a:xfrm>
            <a:off x="5176409" y="1400990"/>
            <a:ext cx="1551743" cy="82794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pl-PL" b="1" dirty="0">
                <a:solidFill>
                  <a:schemeClr val="bg1"/>
                </a:solidFill>
                <a:latin typeface="+mn-lt"/>
              </a:rPr>
              <a:t>DUMA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9321DBC5-F38F-4E45-B3FE-B07464B55928}"/>
              </a:ext>
            </a:extLst>
          </p:cNvPr>
          <p:cNvSpPr txBox="1"/>
          <p:nvPr/>
        </p:nvSpPr>
        <p:spPr>
          <a:xfrm>
            <a:off x="2504900" y="1926239"/>
            <a:ext cx="3570323" cy="196011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sz="1200" b="1" dirty="0">
                <a:solidFill>
                  <a:schemeClr val="bg1"/>
                </a:solidFill>
                <a:latin typeface="+mn-lt"/>
              </a:rPr>
              <a:t>d</a:t>
            </a:r>
            <a:r>
              <a:rPr lang="pl-PL" sz="1200" b="1" dirty="0" smtClean="0">
                <a:solidFill>
                  <a:schemeClr val="bg1"/>
                </a:solidFill>
                <a:latin typeface="+mn-lt"/>
              </a:rPr>
              <a:t>r 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hab. inż. Witold </a:t>
            </a:r>
            <a:r>
              <a:rPr lang="pl-PL" sz="1200" b="1" dirty="0" err="1" smtClean="0">
                <a:solidFill>
                  <a:schemeClr val="bg1"/>
                </a:solidFill>
                <a:latin typeface="+mn-lt"/>
              </a:rPr>
              <a:t>Rohm</a:t>
            </a:r>
            <a:r>
              <a:rPr lang="pl-PL" sz="1200" b="1" dirty="0" smtClean="0">
                <a:solidFill>
                  <a:schemeClr val="bg1"/>
                </a:solidFill>
                <a:latin typeface="+mn-lt"/>
              </a:rPr>
              <a:t>, profesor 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uczelni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 err="1">
                <a:solidFill>
                  <a:schemeClr val="bg1"/>
                </a:solidFill>
                <a:latin typeface="+mn-lt"/>
              </a:rPr>
              <a:t>PostDoc</a:t>
            </a:r>
            <a:r>
              <a:rPr lang="pl-PL" sz="1200" dirty="0">
                <a:solidFill>
                  <a:schemeClr val="bg1"/>
                </a:solidFill>
                <a:latin typeface="+mn-lt"/>
              </a:rPr>
              <a:t> RMIT </a:t>
            </a:r>
            <a:r>
              <a:rPr lang="pl-PL" sz="1200" dirty="0" smtClean="0">
                <a:solidFill>
                  <a:schemeClr val="bg1"/>
                </a:solidFill>
                <a:latin typeface="+mn-lt"/>
              </a:rPr>
              <a:t>Melbourne</a:t>
            </a:r>
            <a:endParaRPr lang="pl-PL" sz="1200" dirty="0">
              <a:solidFill>
                <a:schemeClr val="bg1"/>
              </a:solidFill>
              <a:latin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+mn-lt"/>
              </a:rPr>
              <a:t>laureat konkursu dla młodych </a:t>
            </a:r>
            <a:endParaRPr lang="pl-PL" sz="1200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l-PL" sz="1200" dirty="0" smtClean="0">
                <a:solidFill>
                  <a:schemeClr val="bg1"/>
                </a:solidFill>
                <a:latin typeface="+mn-lt"/>
              </a:rPr>
              <a:t>    naukowców </a:t>
            </a:r>
            <a:r>
              <a:rPr lang="pl-PL" sz="1200" dirty="0" err="1" smtClean="0">
                <a:solidFill>
                  <a:schemeClr val="bg1"/>
                </a:solidFill>
                <a:latin typeface="+mn-lt"/>
              </a:rPr>
              <a:t>MNiSW</a:t>
            </a:r>
            <a:r>
              <a:rPr lang="pl-PL" sz="1200" dirty="0" smtClean="0">
                <a:solidFill>
                  <a:schemeClr val="bg1"/>
                </a:solidFill>
                <a:latin typeface="+mn-lt"/>
              </a:rPr>
              <a:t> </a:t>
            </a:r>
            <a:endParaRPr lang="pl-PL" sz="1200" dirty="0">
              <a:solidFill>
                <a:schemeClr val="bg1"/>
              </a:solidFill>
              <a:latin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+mn-lt"/>
              </a:rPr>
              <a:t>laureat Europejskiej Unii Nauk o Ziemi </a:t>
            </a:r>
            <a:endParaRPr lang="pl-PL" sz="1200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l-PL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dirty="0" smtClean="0">
                <a:solidFill>
                  <a:schemeClr val="bg1"/>
                </a:solidFill>
                <a:latin typeface="+mn-lt"/>
              </a:rPr>
              <a:t>   dla </a:t>
            </a:r>
            <a:r>
              <a:rPr lang="pl-PL" sz="1200" dirty="0">
                <a:solidFill>
                  <a:schemeClr val="bg1"/>
                </a:solidFill>
                <a:latin typeface="+mn-lt"/>
              </a:rPr>
              <a:t>młodych naukowców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B5E6E003-173F-6F4B-BFB2-276B12F578E7}"/>
              </a:ext>
            </a:extLst>
          </p:cNvPr>
          <p:cNvSpPr txBox="1"/>
          <p:nvPr/>
        </p:nvSpPr>
        <p:spPr>
          <a:xfrm>
            <a:off x="8667333" y="1952836"/>
            <a:ext cx="3219760" cy="196011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sz="1200" b="1" dirty="0">
                <a:solidFill>
                  <a:schemeClr val="bg1"/>
                </a:solidFill>
                <a:latin typeface="+mn-lt"/>
              </a:rPr>
              <a:t>dr hab. inż. Tomasz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Hadaś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, profesor uczelni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+mn-lt"/>
              </a:rPr>
              <a:t>laureat konkursu dla młodych </a:t>
            </a:r>
            <a:endParaRPr lang="pl-PL" sz="1200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l-PL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dirty="0" smtClean="0">
                <a:solidFill>
                  <a:schemeClr val="bg1"/>
                </a:solidFill>
                <a:latin typeface="+mn-lt"/>
              </a:rPr>
              <a:t>   naukowców </a:t>
            </a:r>
            <a:r>
              <a:rPr lang="pl-PL" sz="1200" dirty="0" err="1" smtClean="0">
                <a:solidFill>
                  <a:schemeClr val="bg1"/>
                </a:solidFill>
                <a:latin typeface="+mn-lt"/>
              </a:rPr>
              <a:t>MNiSW</a:t>
            </a:r>
            <a:r>
              <a:rPr lang="pl-PL" sz="1200" dirty="0" smtClean="0">
                <a:solidFill>
                  <a:schemeClr val="bg1"/>
                </a:solidFill>
                <a:latin typeface="+mn-lt"/>
              </a:rPr>
              <a:t> </a:t>
            </a:r>
            <a:endParaRPr lang="pl-PL" sz="1200" dirty="0">
              <a:solidFill>
                <a:schemeClr val="bg1"/>
              </a:solidFill>
              <a:latin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 err="1" smtClean="0">
                <a:solidFill>
                  <a:schemeClr val="bg1"/>
                </a:solidFill>
                <a:latin typeface="+mn-lt"/>
              </a:rPr>
              <a:t>PostDoc</a:t>
            </a:r>
            <a:r>
              <a:rPr lang="pl-PL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dirty="0">
                <a:solidFill>
                  <a:schemeClr val="bg1"/>
                </a:solidFill>
                <a:latin typeface="+mn-lt"/>
              </a:rPr>
              <a:t>IF MSCA - Uniwersytet Techniczny </a:t>
            </a:r>
            <a:endParaRPr lang="pl-PL" sz="1200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l-PL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dirty="0" smtClean="0">
                <a:solidFill>
                  <a:schemeClr val="bg1"/>
                </a:solidFill>
                <a:latin typeface="+mn-lt"/>
              </a:rPr>
              <a:t>   w </a:t>
            </a:r>
            <a:r>
              <a:rPr lang="pl-PL" sz="1200" dirty="0">
                <a:solidFill>
                  <a:schemeClr val="bg1"/>
                </a:solidFill>
                <a:latin typeface="+mn-lt"/>
              </a:rPr>
              <a:t>Stuttgarcie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DB6E4D14-01DD-914A-8947-C077105EE239}"/>
              </a:ext>
            </a:extLst>
          </p:cNvPr>
          <p:cNvSpPr txBox="1"/>
          <p:nvPr/>
        </p:nvSpPr>
        <p:spPr>
          <a:xfrm>
            <a:off x="2488019" y="4099777"/>
            <a:ext cx="3226837" cy="196011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sz="1200" b="1" dirty="0">
                <a:solidFill>
                  <a:schemeClr val="bg1"/>
                </a:solidFill>
                <a:latin typeface="+mn-lt"/>
              </a:rPr>
              <a:t>dr inż. Karina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Wilgan</a:t>
            </a:r>
            <a:endParaRPr lang="pl-PL" sz="1200" b="1" dirty="0">
              <a:solidFill>
                <a:schemeClr val="bg1"/>
              </a:solidFill>
              <a:latin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+mn-lt"/>
              </a:rPr>
              <a:t>laureat konkursu „Start” </a:t>
            </a:r>
            <a:r>
              <a:rPr lang="pl-PL" sz="1200" dirty="0" smtClean="0">
                <a:solidFill>
                  <a:schemeClr val="bg1"/>
                </a:solidFill>
                <a:latin typeface="+mn-lt"/>
              </a:rPr>
              <a:t>FNP</a:t>
            </a:r>
            <a:endParaRPr lang="pl-PL" sz="1200" dirty="0">
              <a:solidFill>
                <a:schemeClr val="bg1"/>
              </a:solidFill>
              <a:latin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 err="1">
                <a:solidFill>
                  <a:schemeClr val="bg1"/>
                </a:solidFill>
                <a:latin typeface="+mn-lt"/>
              </a:rPr>
              <a:t>PostDoc</a:t>
            </a:r>
            <a:r>
              <a:rPr lang="pl-PL" sz="1200" dirty="0">
                <a:solidFill>
                  <a:schemeClr val="bg1"/>
                </a:solidFill>
                <a:latin typeface="+mn-lt"/>
              </a:rPr>
              <a:t> na ETH Zurich </a:t>
            </a:r>
            <a:endParaRPr lang="pl-PL" sz="1200" dirty="0" smtClean="0">
              <a:solidFill>
                <a:schemeClr val="bg1"/>
              </a:solidFill>
              <a:latin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 err="1" smtClean="0">
                <a:solidFill>
                  <a:schemeClr val="bg1"/>
                </a:solidFill>
                <a:latin typeface="+mn-lt"/>
              </a:rPr>
              <a:t>PostDoc</a:t>
            </a:r>
            <a:r>
              <a:rPr lang="pl-PL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1200" dirty="0">
                <a:solidFill>
                  <a:schemeClr val="bg1"/>
                </a:solidFill>
                <a:latin typeface="+mn-lt"/>
              </a:rPr>
              <a:t>w </a:t>
            </a:r>
            <a:r>
              <a:rPr lang="pl-PL" sz="1200" dirty="0" err="1">
                <a:solidFill>
                  <a:schemeClr val="bg1"/>
                </a:solidFill>
                <a:latin typeface="+mn-lt"/>
              </a:rPr>
              <a:t>GeoForschungsZentrum</a:t>
            </a:r>
            <a:r>
              <a:rPr lang="pl-PL" sz="1200" dirty="0">
                <a:solidFill>
                  <a:schemeClr val="bg1"/>
                </a:solidFill>
                <a:latin typeface="+mn-lt"/>
              </a:rPr>
              <a:t> GFZ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50218391-E7B0-4846-89C3-506668C4AE77}"/>
              </a:ext>
            </a:extLst>
          </p:cNvPr>
          <p:cNvSpPr txBox="1"/>
          <p:nvPr/>
        </p:nvSpPr>
        <p:spPr>
          <a:xfrm>
            <a:off x="8667331" y="4097176"/>
            <a:ext cx="3219760" cy="196011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pl-PL" sz="1200" b="1" dirty="0">
                <a:solidFill>
                  <a:schemeClr val="bg1"/>
                </a:solidFill>
                <a:latin typeface="+mn-lt"/>
              </a:rPr>
              <a:t>Michał Bosy,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PhD</a:t>
            </a:r>
            <a:r>
              <a:rPr lang="pl-PL" sz="1200" b="1" dirty="0">
                <a:solidFill>
                  <a:schemeClr val="bg1"/>
                </a:solidFill>
                <a:latin typeface="+mn-lt"/>
              </a:rPr>
              <a:t> in </a:t>
            </a:r>
            <a:r>
              <a:rPr lang="pl-PL" sz="1200" b="1" dirty="0" err="1">
                <a:solidFill>
                  <a:schemeClr val="bg1"/>
                </a:solidFill>
                <a:latin typeface="+mn-lt"/>
              </a:rPr>
              <a:t>Mathematics</a:t>
            </a:r>
            <a:endParaRPr lang="pl-PL" sz="1200" b="1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l-PL" sz="1200" dirty="0">
                <a:solidFill>
                  <a:schemeClr val="bg1"/>
                </a:solidFill>
                <a:latin typeface="+mn-lt"/>
              </a:rPr>
              <a:t>University of </a:t>
            </a:r>
            <a:r>
              <a:rPr lang="pl-PL" sz="1200" dirty="0" err="1">
                <a:solidFill>
                  <a:schemeClr val="bg1"/>
                </a:solidFill>
                <a:latin typeface="+mn-lt"/>
              </a:rPr>
              <a:t>Strathclyde</a:t>
            </a:r>
            <a:r>
              <a:rPr lang="pl-PL" sz="1200" dirty="0">
                <a:solidFill>
                  <a:schemeClr val="bg1"/>
                </a:solidFill>
                <a:latin typeface="+mn-lt"/>
              </a:rPr>
              <a:t>, UK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 err="1">
                <a:solidFill>
                  <a:schemeClr val="bg1"/>
                </a:solidFill>
                <a:latin typeface="+mn-lt"/>
              </a:rPr>
              <a:t>PostDoc</a:t>
            </a:r>
            <a:r>
              <a:rPr lang="pl-PL" sz="1200" dirty="0">
                <a:solidFill>
                  <a:schemeClr val="bg1"/>
                </a:solidFill>
                <a:latin typeface="+mn-lt"/>
              </a:rPr>
              <a:t> University of Pavia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 err="1">
                <a:solidFill>
                  <a:schemeClr val="bg1"/>
                </a:solidFill>
                <a:latin typeface="+mn-lt"/>
              </a:rPr>
              <a:t>PostDoc</a:t>
            </a:r>
            <a:r>
              <a:rPr lang="pl-PL" sz="1200" dirty="0">
                <a:solidFill>
                  <a:schemeClr val="bg1"/>
                </a:solidFill>
                <a:latin typeface="+mn-lt"/>
              </a:rPr>
              <a:t> University College London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5"/>
          <a:srcRect r="3741"/>
          <a:stretch/>
        </p:blipFill>
        <p:spPr>
          <a:xfrm>
            <a:off x="952123" y="1999887"/>
            <a:ext cx="1219441" cy="150495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6"/>
          <a:srcRect l="19361" t="1277" b="4052"/>
          <a:stretch/>
        </p:blipFill>
        <p:spPr>
          <a:xfrm>
            <a:off x="7167239" y="2015326"/>
            <a:ext cx="1224136" cy="150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 rot="5400000" flipH="1">
            <a:off x="660672" y="525985"/>
            <a:ext cx="450932" cy="450931"/>
          </a:xfrm>
          <a:prstGeom prst="rect">
            <a:avLst/>
          </a:prstGeom>
          <a:solidFill>
            <a:schemeClr val="accent1"/>
          </a:solidFill>
          <a:ln w="228600" cap="sq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 rot="16200000">
            <a:off x="2090305" y="802146"/>
            <a:ext cx="3929344" cy="7949099"/>
          </a:xfrm>
          <a:prstGeom prst="rect">
            <a:avLst/>
          </a:prstGeom>
          <a:solidFill>
            <a:schemeClr val="accent1"/>
          </a:solidFill>
          <a:ln w="228600" cap="sq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298"/>
          <a:stretch/>
        </p:blipFill>
        <p:spPr>
          <a:xfrm>
            <a:off x="880609" y="745667"/>
            <a:ext cx="1833094" cy="165799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32"/>
          <a:stretch/>
        </p:blipFill>
        <p:spPr>
          <a:xfrm>
            <a:off x="8513706" y="4210002"/>
            <a:ext cx="2390267" cy="172518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3" r="11569"/>
          <a:stretch/>
        </p:blipFill>
        <p:spPr>
          <a:xfrm>
            <a:off x="9956764" y="2936624"/>
            <a:ext cx="1543664" cy="122581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39" r="413"/>
          <a:stretch/>
        </p:blipFill>
        <p:spPr>
          <a:xfrm>
            <a:off x="8513707" y="751450"/>
            <a:ext cx="2986721" cy="2137613"/>
          </a:xfrm>
          <a:prstGeom prst="rect">
            <a:avLst/>
          </a:prstGeom>
        </p:spPr>
      </p:pic>
      <p:sp>
        <p:nvSpPr>
          <p:cNvPr id="8" name="Tytuł 6"/>
          <p:cNvSpPr txBox="1">
            <a:spLocks/>
          </p:cNvSpPr>
          <p:nvPr/>
        </p:nvSpPr>
        <p:spPr>
          <a:xfrm>
            <a:off x="335359" y="2952328"/>
            <a:ext cx="7488833" cy="36450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pl-PL" sz="1400" spc="100" dirty="0">
                <a:solidFill>
                  <a:schemeClr val="bg1"/>
                </a:solidFill>
                <a:latin typeface="+mn-lt"/>
              </a:rPr>
              <a:t>Jesteśmy w gronie </a:t>
            </a:r>
            <a:r>
              <a:rPr lang="pl-PL" sz="1400" b="1" spc="100" dirty="0">
                <a:solidFill>
                  <a:schemeClr val="bg1"/>
                </a:solidFill>
                <a:latin typeface="+mn-lt"/>
              </a:rPr>
              <a:t>20 polskich uczelni programu „Inicjatywa doskonałości– uczelnia badawcza”</a:t>
            </a:r>
            <a:r>
              <a:rPr lang="pl-PL" sz="1400" spc="1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pl-PL" sz="1400" b="1" spc="100" dirty="0">
                <a:solidFill>
                  <a:schemeClr val="bg1"/>
                </a:solidFill>
                <a:latin typeface="+mn-lt"/>
              </a:rPr>
              <a:t>Najlepsza uczelnia przyrodnicza w Polsce </a:t>
            </a:r>
            <a:r>
              <a:rPr lang="pl-PL" sz="1400" spc="100" dirty="0">
                <a:solidFill>
                  <a:schemeClr val="bg1"/>
                </a:solidFill>
                <a:latin typeface="+mn-lt"/>
              </a:rPr>
              <a:t>wg Rankingu Perspektyw 2019 (awans z 34 na 22 miejsce).</a:t>
            </a:r>
          </a:p>
          <a:p>
            <a:pPr marL="342900" indent="-342900"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pl-PL" sz="1400" b="1" spc="100" dirty="0">
                <a:solidFill>
                  <a:schemeClr val="bg1"/>
                </a:solidFill>
                <a:latin typeface="+mn-lt"/>
              </a:rPr>
              <a:t>Dwie dyscypliny w trzeciej setce Rankingu Szanghajskiego </a:t>
            </a:r>
            <a:r>
              <a:rPr lang="pl-PL" sz="1400" spc="100" dirty="0">
                <a:solidFill>
                  <a:schemeClr val="bg1"/>
                </a:solidFill>
                <a:latin typeface="+mn-lt"/>
              </a:rPr>
              <a:t>„by </a:t>
            </a:r>
            <a:r>
              <a:rPr lang="pl-PL" sz="1400" spc="100" dirty="0" err="1">
                <a:solidFill>
                  <a:schemeClr val="bg1"/>
                </a:solidFill>
                <a:latin typeface="+mn-lt"/>
              </a:rPr>
              <a:t>subject</a:t>
            </a:r>
            <a:r>
              <a:rPr lang="pl-PL" sz="1400" spc="100" dirty="0">
                <a:solidFill>
                  <a:schemeClr val="bg1"/>
                </a:solidFill>
                <a:latin typeface="+mn-lt"/>
              </a:rPr>
              <a:t>” (nauki o żywności - 208 miejsce,  weterynaria - 241 miejsce).</a:t>
            </a:r>
          </a:p>
          <a:p>
            <a:pPr marL="342900" indent="-342900"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pl-PL" sz="1400" b="1" spc="100" dirty="0">
                <a:solidFill>
                  <a:schemeClr val="bg1"/>
                </a:solidFill>
                <a:latin typeface="+mn-lt"/>
              </a:rPr>
              <a:t>Dwa najlepsze kierunki studiów w Polsce </a:t>
            </a:r>
            <a:r>
              <a:rPr lang="pl-PL" sz="1400" spc="100" dirty="0">
                <a:solidFill>
                  <a:schemeClr val="bg1"/>
                </a:solidFill>
                <a:latin typeface="+mn-lt"/>
              </a:rPr>
              <a:t>– weterynaria i kierunki związane z technologią żywności i żywienia, wg Rankingu Perspektyw 2019.</a:t>
            </a:r>
            <a:endParaRPr lang="pl-PL" sz="1800" spc="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Prostokąt 8"/>
          <p:cNvSpPr/>
          <p:nvPr/>
        </p:nvSpPr>
        <p:spPr>
          <a:xfrm rot="5400000" flipH="1">
            <a:off x="8230827" y="517880"/>
            <a:ext cx="450932" cy="450931"/>
          </a:xfrm>
          <a:prstGeom prst="rect">
            <a:avLst/>
          </a:prstGeom>
          <a:solidFill>
            <a:schemeClr val="accent1"/>
          </a:solidFill>
          <a:ln w="228600" cap="sq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805" t="36385" r="25434" b="44162"/>
          <a:stretch/>
        </p:blipFill>
        <p:spPr>
          <a:xfrm>
            <a:off x="8507032" y="2936624"/>
            <a:ext cx="1395185" cy="122581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21" r="17904"/>
          <a:stretch/>
        </p:blipFill>
        <p:spPr>
          <a:xfrm>
            <a:off x="2784302" y="751451"/>
            <a:ext cx="1877962" cy="165221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06" r="19113"/>
          <a:stretch/>
        </p:blipFill>
        <p:spPr>
          <a:xfrm>
            <a:off x="4731981" y="745667"/>
            <a:ext cx="1643441" cy="1657997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40"/>
          <a:stretch/>
        </p:blipFill>
        <p:spPr>
          <a:xfrm>
            <a:off x="6443094" y="745667"/>
            <a:ext cx="2014778" cy="1657997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 rot="16200000">
            <a:off x="10617537" y="5648750"/>
            <a:ext cx="572872" cy="572872"/>
          </a:xfrm>
          <a:prstGeom prst="rect">
            <a:avLst/>
          </a:prstGeom>
          <a:solidFill>
            <a:schemeClr val="accent1"/>
          </a:solidFill>
          <a:ln w="228600" cap="sq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430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 rozwoju BADAŃ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1001593" y="1304764"/>
            <a:ext cx="10126002" cy="5328592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1600" dirty="0" smtClean="0">
                <a:solidFill>
                  <a:srgbClr val="000000"/>
                </a:solidFill>
              </a:rPr>
              <a:t> Środki </a:t>
            </a:r>
            <a:r>
              <a:rPr lang="pl-PL" sz="1600" dirty="0">
                <a:solidFill>
                  <a:srgbClr val="000000"/>
                </a:solidFill>
              </a:rPr>
              <a:t>finansowe na podtrzymanie potencjału naukowego </a:t>
            </a:r>
            <a:r>
              <a:rPr lang="pl-PL" sz="1600" b="1" dirty="0">
                <a:solidFill>
                  <a:srgbClr val="000000"/>
                </a:solidFill>
              </a:rPr>
              <a:t>kierowane bezpośrednio do instytutów i katedr</a:t>
            </a:r>
            <a:br>
              <a:rPr lang="pl-PL" sz="1600" b="1" dirty="0">
                <a:solidFill>
                  <a:srgbClr val="000000"/>
                </a:solidFill>
              </a:rPr>
            </a:br>
            <a:r>
              <a:rPr lang="pl-PL" sz="1600" b="1" dirty="0">
                <a:solidFill>
                  <a:srgbClr val="000000"/>
                </a:solidFill>
              </a:rPr>
              <a:t> na podstawie algorytmu</a:t>
            </a:r>
            <a:r>
              <a:rPr lang="pl-PL" sz="1600" dirty="0">
                <a:solidFill>
                  <a:srgbClr val="000000"/>
                </a:solidFill>
              </a:rPr>
              <a:t>.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1600" dirty="0" smtClean="0">
                <a:solidFill>
                  <a:srgbClr val="000000"/>
                </a:solidFill>
              </a:rPr>
              <a:t> System </a:t>
            </a:r>
            <a:r>
              <a:rPr lang="pl-PL" sz="1600" dirty="0">
                <a:solidFill>
                  <a:srgbClr val="000000"/>
                </a:solidFill>
              </a:rPr>
              <a:t>konkursowy przyznawania </a:t>
            </a:r>
            <a:r>
              <a:rPr lang="pl-PL" sz="1600" b="1" dirty="0">
                <a:solidFill>
                  <a:srgbClr val="000000"/>
                </a:solidFill>
              </a:rPr>
              <a:t>środków finansowych na naukę</a:t>
            </a:r>
            <a:r>
              <a:rPr lang="pl-PL" sz="1600" dirty="0">
                <a:solidFill>
                  <a:srgbClr val="000000"/>
                </a:solidFill>
              </a:rPr>
              <a:t> skierowany bezpośrednio do pracowników</a:t>
            </a:r>
            <a:r>
              <a:rPr lang="pl-PL" sz="1600" dirty="0" smtClean="0">
                <a:solidFill>
                  <a:srgbClr val="000000"/>
                </a:solidFill>
              </a:rPr>
              <a:t>,</a:t>
            </a:r>
            <a:br>
              <a:rPr lang="pl-PL" sz="1600" dirty="0" smtClean="0">
                <a:solidFill>
                  <a:srgbClr val="000000"/>
                </a:solidFill>
              </a:rPr>
            </a:br>
            <a:r>
              <a:rPr lang="pl-PL" sz="1600" dirty="0" smtClean="0">
                <a:solidFill>
                  <a:srgbClr val="000000"/>
                </a:solidFill>
              </a:rPr>
              <a:t> </a:t>
            </a:r>
            <a:r>
              <a:rPr lang="pl-PL" sz="1600" dirty="0">
                <a:solidFill>
                  <a:srgbClr val="000000"/>
                </a:solidFill>
              </a:rPr>
              <a:t>doktorantów i studentów.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1600" dirty="0">
                <a:solidFill>
                  <a:srgbClr val="000000"/>
                </a:solidFill>
              </a:rPr>
              <a:t> Wsparcie jednostek i zespołów badawczych w </a:t>
            </a:r>
            <a:r>
              <a:rPr lang="pl-PL" sz="1600" b="1" dirty="0">
                <a:solidFill>
                  <a:srgbClr val="000000"/>
                </a:solidFill>
              </a:rPr>
              <a:t>zakupie nowoczesnej aparatury badawczej</a:t>
            </a:r>
            <a:r>
              <a:rPr lang="pl-PL" sz="1600" dirty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1600" dirty="0">
                <a:solidFill>
                  <a:srgbClr val="000000"/>
                </a:solidFill>
              </a:rPr>
              <a:t> Programy „Granty na granty” dla </a:t>
            </a:r>
            <a:r>
              <a:rPr lang="pl-PL" sz="1600" b="1" dirty="0">
                <a:solidFill>
                  <a:srgbClr val="000000"/>
                </a:solidFill>
              </a:rPr>
              <a:t>Wiodących Zespołów Badawczych </a:t>
            </a:r>
            <a:r>
              <a:rPr lang="pl-PL" sz="1600" b="1" dirty="0" smtClean="0">
                <a:solidFill>
                  <a:srgbClr val="000000"/>
                </a:solidFill>
              </a:rPr>
              <a:t>oraz </a:t>
            </a:r>
            <a:r>
              <a:rPr lang="pl-PL" sz="1600" b="1" dirty="0">
                <a:solidFill>
                  <a:srgbClr val="000000"/>
                </a:solidFill>
              </a:rPr>
              <a:t>kierowników jednostek</a:t>
            </a:r>
            <a:br>
              <a:rPr lang="pl-PL" sz="1600" b="1" dirty="0">
                <a:solidFill>
                  <a:srgbClr val="000000"/>
                </a:solidFill>
              </a:rPr>
            </a:br>
            <a:r>
              <a:rPr lang="pl-PL" sz="1600" b="1" dirty="0">
                <a:solidFill>
                  <a:srgbClr val="000000"/>
                </a:solidFill>
              </a:rPr>
              <a:t> organizacyjnych (instytuty, katedry i centra badawcze)</a:t>
            </a:r>
            <a:r>
              <a:rPr lang="pl-PL" sz="1600" dirty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600" b="1" dirty="0">
                <a:solidFill>
                  <a:srgbClr val="000000"/>
                </a:solidFill>
              </a:rPr>
              <a:t>Umiędzynarodowienie badań  naukowych</a:t>
            </a:r>
            <a:r>
              <a:rPr lang="pl-PL" sz="1600" dirty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1600" dirty="0">
                <a:solidFill>
                  <a:srgbClr val="000000"/>
                </a:solidFill>
              </a:rPr>
              <a:t> Programy wsparcia zatrudniania najlepszych </a:t>
            </a:r>
            <a:r>
              <a:rPr lang="pl-PL" sz="1600" b="1" dirty="0">
                <a:solidFill>
                  <a:srgbClr val="000000"/>
                </a:solidFill>
              </a:rPr>
              <a:t>doktorantów i studentów</a:t>
            </a:r>
            <a:r>
              <a:rPr lang="pl-PL" sz="1600" dirty="0">
                <a:solidFill>
                  <a:srgbClr val="000000"/>
                </a:solidFill>
              </a:rPr>
              <a:t> w zespołach badawczych.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600" b="1" dirty="0">
                <a:solidFill>
                  <a:srgbClr val="000000"/>
                </a:solidFill>
              </a:rPr>
              <a:t>Wsparcie w zakresie: </a:t>
            </a:r>
            <a:r>
              <a:rPr lang="pl-PL" sz="1600" dirty="0">
                <a:solidFill>
                  <a:srgbClr val="000000"/>
                </a:solidFill>
              </a:rPr>
              <a:t>patentowania, know-how, transferu wiedzy do gospodarki, rozwijania</a:t>
            </a:r>
            <a:br>
              <a:rPr lang="pl-PL" sz="1600" dirty="0">
                <a:solidFill>
                  <a:srgbClr val="000000"/>
                </a:solidFill>
              </a:rPr>
            </a:br>
            <a:r>
              <a:rPr lang="pl-PL" sz="1600" dirty="0">
                <a:solidFill>
                  <a:srgbClr val="000000"/>
                </a:solidFill>
              </a:rPr>
              <a:t> inkubatorów przedsiębiorczości oraz tworzenia spółek spinowych.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79388" algn="l"/>
                <a:tab pos="444500" algn="l"/>
                <a:tab pos="539750" algn="l"/>
                <a:tab pos="719138" algn="l"/>
                <a:tab pos="898525" algn="l"/>
                <a:tab pos="1079500" algn="l"/>
              </a:tabLst>
            </a:pP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600" b="1" dirty="0">
                <a:solidFill>
                  <a:srgbClr val="000000"/>
                </a:solidFill>
              </a:rPr>
              <a:t>Rozwój infrastruktury badawczej dla wszystkich dyscyplin na </a:t>
            </a:r>
            <a:r>
              <a:rPr lang="pl-PL" sz="1600" b="1" dirty="0" err="1">
                <a:solidFill>
                  <a:srgbClr val="000000"/>
                </a:solidFill>
              </a:rPr>
              <a:t>UPWr</a:t>
            </a:r>
            <a:r>
              <a:rPr lang="pl-PL" sz="1600" dirty="0">
                <a:solidFill>
                  <a:srgbClr val="000000"/>
                </a:solidFill>
              </a:rPr>
              <a:t>, w tym CIT i inne centra badawcze,</a:t>
            </a:r>
            <a:br>
              <a:rPr lang="pl-PL" sz="1600" dirty="0">
                <a:solidFill>
                  <a:srgbClr val="000000"/>
                </a:solidFill>
              </a:rPr>
            </a:br>
            <a:r>
              <a:rPr lang="pl-PL" sz="1600" dirty="0">
                <a:solidFill>
                  <a:srgbClr val="000000"/>
                </a:solidFill>
              </a:rPr>
              <a:t> stacje w </a:t>
            </a:r>
            <a:r>
              <a:rPr lang="pl-PL" sz="1600" dirty="0" err="1">
                <a:solidFill>
                  <a:srgbClr val="000000"/>
                </a:solidFill>
              </a:rPr>
              <a:t>Swojcu</a:t>
            </a:r>
            <a:r>
              <a:rPr lang="pl-PL" sz="1600" dirty="0">
                <a:solidFill>
                  <a:srgbClr val="000000"/>
                </a:solidFill>
              </a:rPr>
              <a:t>, Radomierzu i Pawłowicach.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523492" y="1520788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endParaRPr lang="pl-PL" sz="1200" dirty="0" err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 rozwoju EDUKACJI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992397" y="1305272"/>
            <a:ext cx="10144163" cy="4644008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</a:rPr>
              <a:t> Wydziały jako </a:t>
            </a:r>
            <a:r>
              <a:rPr lang="pl-PL" sz="1600" b="1" dirty="0">
                <a:solidFill>
                  <a:srgbClr val="000000"/>
                </a:solidFill>
              </a:rPr>
              <a:t>podstawowe dydaktyczne jednostki organizacyjne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600" dirty="0" err="1">
                <a:solidFill>
                  <a:srgbClr val="000000"/>
                </a:solidFill>
              </a:rPr>
              <a:t>UPWr</a:t>
            </a:r>
            <a:r>
              <a:rPr lang="pl-PL" sz="1600" dirty="0">
                <a:solidFill>
                  <a:srgbClr val="000000"/>
                </a:solidFill>
              </a:rPr>
              <a:t>, do</a:t>
            </a:r>
            <a:r>
              <a:rPr lang="pl-PL" sz="1600" b="1" dirty="0">
                <a:solidFill>
                  <a:srgbClr val="000000"/>
                </a:solidFill>
              </a:rPr>
              <a:t> </a:t>
            </a:r>
            <a:r>
              <a:rPr lang="pl-PL" sz="1600" dirty="0">
                <a:solidFill>
                  <a:srgbClr val="000000"/>
                </a:solidFill>
              </a:rPr>
              <a:t>których</a:t>
            </a:r>
            <a:r>
              <a:rPr lang="pl-PL" sz="1600" b="1" dirty="0">
                <a:solidFill>
                  <a:srgbClr val="000000"/>
                </a:solidFill>
              </a:rPr>
              <a:t> przypisane są instytuty      </a:t>
            </a:r>
            <a:br>
              <a:rPr lang="pl-PL" sz="1600" b="1" dirty="0">
                <a:solidFill>
                  <a:srgbClr val="000000"/>
                </a:solidFill>
              </a:rPr>
            </a:br>
            <a:r>
              <a:rPr lang="pl-PL" sz="1600" b="1" dirty="0">
                <a:solidFill>
                  <a:srgbClr val="000000"/>
                </a:solidFill>
              </a:rPr>
              <a:t> i katedry</a:t>
            </a:r>
            <a:r>
              <a:rPr lang="pl-PL" sz="1600" dirty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600" b="1" dirty="0">
                <a:solidFill>
                  <a:srgbClr val="000000"/>
                </a:solidFill>
              </a:rPr>
              <a:t>Dziekani</a:t>
            </a:r>
            <a:r>
              <a:rPr lang="pl-PL" sz="1600" dirty="0">
                <a:solidFill>
                  <a:srgbClr val="000000"/>
                </a:solidFill>
              </a:rPr>
              <a:t> odpowiedzialni za strategię </a:t>
            </a:r>
            <a:r>
              <a:rPr lang="pl-PL" sz="1600" b="1" dirty="0">
                <a:solidFill>
                  <a:srgbClr val="000000"/>
                </a:solidFill>
              </a:rPr>
              <a:t>rozwoju kierunków studiów na wydziałach</a:t>
            </a:r>
            <a:r>
              <a:rPr lang="pl-PL" sz="1600" dirty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600" b="1" dirty="0">
                <a:solidFill>
                  <a:srgbClr val="000000"/>
                </a:solidFill>
              </a:rPr>
              <a:t>Umiędzynarodowienie kształcenia </a:t>
            </a:r>
            <a:r>
              <a:rPr lang="pl-PL" sz="1600" dirty="0">
                <a:solidFill>
                  <a:srgbClr val="000000"/>
                </a:solidFill>
              </a:rPr>
              <a:t>– kontynuacja i rozwój kształcenia w języku angielskim (WMW) oraz</a:t>
            </a:r>
            <a:br>
              <a:rPr lang="pl-PL" sz="1600" dirty="0">
                <a:solidFill>
                  <a:srgbClr val="000000"/>
                </a:solidFill>
              </a:rPr>
            </a:br>
            <a:r>
              <a:rPr lang="pl-PL" sz="1600" dirty="0">
                <a:solidFill>
                  <a:srgbClr val="000000"/>
                </a:solidFill>
              </a:rPr>
              <a:t> mobilności (program ERASMUS+).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</a:rPr>
              <a:t> Kreowanie </a:t>
            </a:r>
            <a:r>
              <a:rPr lang="pl-PL" sz="1600" b="1" dirty="0">
                <a:solidFill>
                  <a:srgbClr val="000000"/>
                </a:solidFill>
              </a:rPr>
              <a:t>wspólnych kierunków studiów </a:t>
            </a:r>
            <a:r>
              <a:rPr lang="pl-PL" sz="1600" dirty="0">
                <a:solidFill>
                  <a:srgbClr val="000000"/>
                </a:solidFill>
              </a:rPr>
              <a:t>z innymi uczelniami z zagranicy (współpraca z HAU, KATAMARAN</a:t>
            </a:r>
            <a:br>
              <a:rPr lang="pl-PL" sz="1600" dirty="0">
                <a:solidFill>
                  <a:srgbClr val="000000"/>
                </a:solidFill>
              </a:rPr>
            </a:br>
            <a:r>
              <a:rPr lang="pl-PL" sz="1600" dirty="0">
                <a:solidFill>
                  <a:srgbClr val="000000"/>
                </a:solidFill>
              </a:rPr>
              <a:t> program NAWA).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</a:rPr>
              <a:t> Powołanie </a:t>
            </a:r>
            <a:r>
              <a:rPr lang="pl-PL" sz="1600" b="1" dirty="0">
                <a:solidFill>
                  <a:srgbClr val="000000"/>
                </a:solidFill>
              </a:rPr>
              <a:t>Wiodących Zespołów Dydaktycznych</a:t>
            </a:r>
            <a:r>
              <a:rPr lang="pl-PL" sz="1600" dirty="0">
                <a:solidFill>
                  <a:srgbClr val="000000"/>
                </a:solidFill>
              </a:rPr>
              <a:t> – liderzy to pracownicy oddani od lat dydaktyce i widzący</a:t>
            </a:r>
            <a:br>
              <a:rPr lang="pl-PL" sz="1600" dirty="0">
                <a:solidFill>
                  <a:srgbClr val="000000"/>
                </a:solidFill>
              </a:rPr>
            </a:br>
            <a:r>
              <a:rPr lang="pl-PL" sz="1600" dirty="0">
                <a:solidFill>
                  <a:srgbClr val="000000"/>
                </a:solidFill>
              </a:rPr>
              <a:t> swoją przyszłość zarówno w </a:t>
            </a:r>
            <a:r>
              <a:rPr lang="pl-PL" sz="1600" b="1" dirty="0">
                <a:solidFill>
                  <a:srgbClr val="000000"/>
                </a:solidFill>
              </a:rPr>
              <a:t>umiędzynarodowieniu dydaktyki, jak i podniesieniu jej jakości w oparciu </a:t>
            </a:r>
            <a:r>
              <a:rPr lang="pl-PL" sz="1600" b="1" dirty="0" smtClean="0">
                <a:solidFill>
                  <a:srgbClr val="000000"/>
                </a:solidFill>
              </a:rPr>
              <a:t>o</a:t>
            </a:r>
            <a:r>
              <a:rPr lang="pl-PL" sz="1600" b="1" dirty="0">
                <a:solidFill>
                  <a:srgbClr val="000000"/>
                </a:solidFill>
              </a:rPr>
              <a:t/>
            </a:r>
            <a:br>
              <a:rPr lang="pl-PL" sz="1600" b="1" dirty="0">
                <a:solidFill>
                  <a:srgbClr val="000000"/>
                </a:solidFill>
              </a:rPr>
            </a:br>
            <a:r>
              <a:rPr lang="pl-PL" sz="1600" b="1" dirty="0">
                <a:solidFill>
                  <a:srgbClr val="000000"/>
                </a:solidFill>
              </a:rPr>
              <a:t> środki zewnętrzne</a:t>
            </a:r>
            <a:r>
              <a:rPr lang="pl-PL" sz="1600" dirty="0">
                <a:solidFill>
                  <a:srgbClr val="000000"/>
                </a:solidFill>
              </a:rPr>
              <a:t>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</a:rPr>
              <a:t> Wsparcie rozszerzania oferty </a:t>
            </a:r>
            <a:r>
              <a:rPr lang="pl-PL" sz="1600" b="1" dirty="0">
                <a:solidFill>
                  <a:srgbClr val="000000"/>
                </a:solidFill>
              </a:rPr>
              <a:t>studiów podyplomowych i kursów specjalizacyjnych</a:t>
            </a:r>
            <a:r>
              <a:rPr lang="pl-PL" sz="1600" dirty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</a:rPr>
              <a:t> Działania mające na celu wprowadzanie </a:t>
            </a:r>
            <a:r>
              <a:rPr lang="pl-PL" sz="1600" b="1" dirty="0">
                <a:solidFill>
                  <a:srgbClr val="000000"/>
                </a:solidFill>
              </a:rPr>
              <a:t>innowacyjnej dydaktyki </a:t>
            </a:r>
            <a:r>
              <a:rPr lang="pl-PL" sz="1600" dirty="0">
                <a:solidFill>
                  <a:srgbClr val="000000"/>
                </a:solidFill>
              </a:rPr>
              <a:t>w sposób systemowy.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</a:rPr>
              <a:t> Rozbudowa i modernizacja infrastruktury dydaktycznej na wydziałach i stacjach: </a:t>
            </a:r>
            <a:r>
              <a:rPr lang="pl-PL" sz="1600" dirty="0" err="1">
                <a:solidFill>
                  <a:srgbClr val="000000"/>
                </a:solidFill>
              </a:rPr>
              <a:t>Swojcu</a:t>
            </a:r>
            <a:r>
              <a:rPr lang="pl-PL" sz="1600" dirty="0">
                <a:solidFill>
                  <a:srgbClr val="000000"/>
                </a:solidFill>
              </a:rPr>
              <a:t>, Radomierzu            </a:t>
            </a:r>
            <a:br>
              <a:rPr lang="pl-PL" sz="1600" dirty="0">
                <a:solidFill>
                  <a:srgbClr val="000000"/>
                </a:solidFill>
              </a:rPr>
            </a:br>
            <a:r>
              <a:rPr lang="pl-PL" sz="1600" dirty="0">
                <a:solidFill>
                  <a:srgbClr val="000000"/>
                </a:solidFill>
              </a:rPr>
              <a:t> i Pawłowicach.</a:t>
            </a:r>
          </a:p>
        </p:txBody>
      </p:sp>
    </p:spTree>
    <p:extLst>
      <p:ext uri="{BB962C8B-B14F-4D97-AF65-F5344CB8AC3E}">
        <p14:creationId xmlns:p14="http://schemas.microsoft.com/office/powerpoint/2010/main" val="3938412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Dla bezpieczeństwa i rozwoju </a:t>
            </a:r>
            <a:r>
              <a:rPr lang="pl-PL" dirty="0"/>
              <a:t>PRACOWNIKÓW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1007410" y="2312083"/>
            <a:ext cx="2743839" cy="1692981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27190" tIns="227190" rIns="227190" bIns="227190" numCol="1" spcCol="1270" anchor="t" anchorCtr="0">
            <a:noAutofit/>
          </a:bodyPr>
          <a:lstStyle/>
          <a:p>
            <a:r>
              <a:rPr lang="pl-PL" sz="1200" b="1" dirty="0">
                <a:solidFill>
                  <a:srgbClr val="000000"/>
                </a:solidFill>
              </a:rPr>
              <a:t>GRUPY:</a:t>
            </a:r>
          </a:p>
          <a:p>
            <a:r>
              <a:rPr lang="pl-PL" sz="1200" b="1" dirty="0">
                <a:solidFill>
                  <a:srgbClr val="000000"/>
                </a:solidFill>
              </a:rPr>
              <a:t>- BADAWCZO-DYDAKTYCZNI </a:t>
            </a:r>
          </a:p>
          <a:p>
            <a:r>
              <a:rPr lang="pl-PL" sz="1200" b="1" dirty="0">
                <a:solidFill>
                  <a:srgbClr val="000000"/>
                </a:solidFill>
              </a:rPr>
              <a:t>- DYDAKTYCZNI</a:t>
            </a:r>
          </a:p>
          <a:p>
            <a:r>
              <a:rPr lang="pl-PL" sz="1200" b="1" dirty="0">
                <a:solidFill>
                  <a:srgbClr val="000000"/>
                </a:solidFill>
              </a:rPr>
              <a:t>- BADAWCZY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386477" y="6529626"/>
            <a:ext cx="19928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>
                <a:solidFill>
                  <a:schemeClr val="bg1">
                    <a:lumMod val="85000"/>
                  </a:schemeClr>
                </a:solidFill>
              </a:rPr>
              <a:t>https://innemedium.pl/comment/136393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3590887" y="1239020"/>
            <a:ext cx="5007159" cy="5007158"/>
            <a:chOff x="3590887" y="1239020"/>
            <a:chExt cx="5007159" cy="5007158"/>
          </a:xfrm>
        </p:grpSpPr>
        <p:pic>
          <p:nvPicPr>
            <p:cNvPr id="22" name="Picture 2" descr="Znalezione obrazy dla zapytania: ludzik clipar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20"/>
            <a:stretch/>
          </p:blipFill>
          <p:spPr bwMode="auto">
            <a:xfrm>
              <a:off x="5219490" y="3742599"/>
              <a:ext cx="1860237" cy="1757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olny kształt 6"/>
            <p:cNvSpPr/>
            <p:nvPr/>
          </p:nvSpPr>
          <p:spPr>
            <a:xfrm>
              <a:off x="4842677" y="1239020"/>
              <a:ext cx="2503579" cy="2503579"/>
            </a:xfrm>
            <a:custGeom>
              <a:avLst/>
              <a:gdLst>
                <a:gd name="connsiteX0" fmla="*/ 0 w 2503579"/>
                <a:gd name="connsiteY0" fmla="*/ 2503579 h 2503579"/>
                <a:gd name="connsiteX1" fmla="*/ 1251790 w 2503579"/>
                <a:gd name="connsiteY1" fmla="*/ 0 h 2503579"/>
                <a:gd name="connsiteX2" fmla="*/ 2503579 w 2503579"/>
                <a:gd name="connsiteY2" fmla="*/ 2503579 h 2503579"/>
                <a:gd name="connsiteX3" fmla="*/ 0 w 2503579"/>
                <a:gd name="connsiteY3" fmla="*/ 2503579 h 250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3579" h="2503579">
                  <a:moveTo>
                    <a:pt x="0" y="2503579"/>
                  </a:moveTo>
                  <a:lnTo>
                    <a:pt x="1251790" y="0"/>
                  </a:lnTo>
                  <a:lnTo>
                    <a:pt x="2503579" y="2503579"/>
                  </a:lnTo>
                  <a:lnTo>
                    <a:pt x="0" y="25035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7805" tIns="1293700" rIns="667805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/>
                <a:t>REGULAMIN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dirty="0"/>
                <a:t>O</a:t>
              </a:r>
              <a:r>
                <a:rPr lang="pl-PL" sz="1100" b="1" kern="1200" dirty="0"/>
                <a:t>RGANIZACYJNY</a:t>
              </a:r>
            </a:p>
          </p:txBody>
        </p:sp>
        <p:sp>
          <p:nvSpPr>
            <p:cNvPr id="8" name="Dowolny kształt 7"/>
            <p:cNvSpPr/>
            <p:nvPr/>
          </p:nvSpPr>
          <p:spPr>
            <a:xfrm>
              <a:off x="3590887" y="3742599"/>
              <a:ext cx="2503579" cy="2503579"/>
            </a:xfrm>
            <a:custGeom>
              <a:avLst/>
              <a:gdLst>
                <a:gd name="connsiteX0" fmla="*/ 0 w 2503579"/>
                <a:gd name="connsiteY0" fmla="*/ 2503579 h 2503579"/>
                <a:gd name="connsiteX1" fmla="*/ 1251790 w 2503579"/>
                <a:gd name="connsiteY1" fmla="*/ 0 h 2503579"/>
                <a:gd name="connsiteX2" fmla="*/ 2503579 w 2503579"/>
                <a:gd name="connsiteY2" fmla="*/ 2503579 h 2503579"/>
                <a:gd name="connsiteX3" fmla="*/ 0 w 2503579"/>
                <a:gd name="connsiteY3" fmla="*/ 2503579 h 250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3579" h="2503579">
                  <a:moveTo>
                    <a:pt x="0" y="2503579"/>
                  </a:moveTo>
                  <a:lnTo>
                    <a:pt x="1251790" y="0"/>
                  </a:lnTo>
                  <a:lnTo>
                    <a:pt x="2503579" y="2503579"/>
                  </a:lnTo>
                  <a:lnTo>
                    <a:pt x="0" y="25035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7805" tIns="1293700" rIns="667805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/>
                <a:t>REGULAMIN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/>
                <a:t>PRACY</a:t>
              </a:r>
            </a:p>
          </p:txBody>
        </p:sp>
        <p:sp>
          <p:nvSpPr>
            <p:cNvPr id="10" name="Dowolny kształt 9"/>
            <p:cNvSpPr/>
            <p:nvPr/>
          </p:nvSpPr>
          <p:spPr>
            <a:xfrm>
              <a:off x="6094467" y="3742599"/>
              <a:ext cx="2503579" cy="2503579"/>
            </a:xfrm>
            <a:custGeom>
              <a:avLst/>
              <a:gdLst>
                <a:gd name="connsiteX0" fmla="*/ 0 w 2503579"/>
                <a:gd name="connsiteY0" fmla="*/ 2503579 h 2503579"/>
                <a:gd name="connsiteX1" fmla="*/ 1251790 w 2503579"/>
                <a:gd name="connsiteY1" fmla="*/ 0 h 2503579"/>
                <a:gd name="connsiteX2" fmla="*/ 2503579 w 2503579"/>
                <a:gd name="connsiteY2" fmla="*/ 2503579 h 2503579"/>
                <a:gd name="connsiteX3" fmla="*/ 0 w 2503579"/>
                <a:gd name="connsiteY3" fmla="*/ 2503579 h 250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3579" h="2503579">
                  <a:moveTo>
                    <a:pt x="0" y="2503579"/>
                  </a:moveTo>
                  <a:lnTo>
                    <a:pt x="1251790" y="0"/>
                  </a:lnTo>
                  <a:lnTo>
                    <a:pt x="2503579" y="2503579"/>
                  </a:lnTo>
                  <a:lnTo>
                    <a:pt x="0" y="25035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7805" tIns="1293700" rIns="667805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/>
                <a:t>REGULAMIN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100" b="1" kern="1200" dirty="0"/>
                <a:t>WYNAGRODZEŃ</a:t>
              </a:r>
            </a:p>
          </p:txBody>
        </p:sp>
      </p:grpSp>
      <p:sp>
        <p:nvSpPr>
          <p:cNvPr id="15" name="Prostokąt zaokrąglony 14"/>
          <p:cNvSpPr/>
          <p:nvPr/>
        </p:nvSpPr>
        <p:spPr>
          <a:xfrm>
            <a:off x="8472264" y="2301892"/>
            <a:ext cx="3047985" cy="1692981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27190" tIns="227190" rIns="227190" bIns="227190" numCol="1" spcCol="1270" anchor="t" anchorCtr="0">
            <a:noAutofit/>
          </a:bodyPr>
          <a:lstStyle/>
          <a:p>
            <a:r>
              <a:rPr lang="pl-PL" sz="1200" b="1" dirty="0">
                <a:solidFill>
                  <a:srgbClr val="000000"/>
                </a:solidFill>
              </a:rPr>
              <a:t>GRUPY:</a:t>
            </a:r>
          </a:p>
          <a:p>
            <a:r>
              <a:rPr lang="pl-PL" sz="1200" b="1" dirty="0">
                <a:solidFill>
                  <a:srgbClr val="000000"/>
                </a:solidFill>
              </a:rPr>
              <a:t>- BADAWCZO-TECHNICZNI </a:t>
            </a:r>
          </a:p>
          <a:p>
            <a:r>
              <a:rPr lang="pl-PL" sz="1200" b="1" dirty="0">
                <a:solidFill>
                  <a:srgbClr val="000000"/>
                </a:solidFill>
              </a:rPr>
              <a:t>- INŻYNIERYJNO-TECHNICZNI</a:t>
            </a:r>
          </a:p>
          <a:p>
            <a:r>
              <a:rPr lang="pl-PL" sz="1200" b="1" dirty="0">
                <a:solidFill>
                  <a:srgbClr val="000000"/>
                </a:solidFill>
              </a:rPr>
              <a:t>- PRACOWNICY BIBLIOTEKI</a:t>
            </a:r>
          </a:p>
          <a:p>
            <a:r>
              <a:rPr lang="pl-PL" sz="1200" b="1" dirty="0">
                <a:solidFill>
                  <a:srgbClr val="000000"/>
                </a:solidFill>
              </a:rPr>
              <a:t>- ADMINISTRACJA</a:t>
            </a:r>
          </a:p>
          <a:p>
            <a:r>
              <a:rPr lang="pl-PL" sz="1200" b="1" dirty="0">
                <a:solidFill>
                  <a:srgbClr val="000000"/>
                </a:solidFill>
              </a:rPr>
              <a:t>- OBSŁUGA</a:t>
            </a:r>
          </a:p>
        </p:txBody>
      </p:sp>
      <p:sp>
        <p:nvSpPr>
          <p:cNvPr id="3" name="Prostokąt 2"/>
          <p:cNvSpPr/>
          <p:nvPr/>
        </p:nvSpPr>
        <p:spPr>
          <a:xfrm>
            <a:off x="977310" y="1519782"/>
            <a:ext cx="3075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1600" b="1" dirty="0">
                <a:solidFill>
                  <a:srgbClr val="000000"/>
                </a:solidFill>
              </a:rPr>
              <a:t>NAUCZYCIELE AKADEMICCY</a:t>
            </a:r>
          </a:p>
        </p:txBody>
      </p:sp>
      <p:sp>
        <p:nvSpPr>
          <p:cNvPr id="5" name="Prostokąt 4"/>
          <p:cNvSpPr/>
          <p:nvPr/>
        </p:nvSpPr>
        <p:spPr>
          <a:xfrm>
            <a:off x="7680176" y="1524398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1600" b="1" dirty="0">
                <a:solidFill>
                  <a:srgbClr val="000000"/>
                </a:solidFill>
              </a:rPr>
              <a:t>PRACOWNICY NIEBĘDĄCY NAUCZYCIELAMI AKADEMICKIMI</a:t>
            </a:r>
          </a:p>
        </p:txBody>
      </p:sp>
    </p:spTree>
    <p:extLst>
      <p:ext uri="{BB962C8B-B14F-4D97-AF65-F5344CB8AC3E}">
        <p14:creationId xmlns:p14="http://schemas.microsoft.com/office/powerpoint/2010/main" val="200636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4434" y="229124"/>
            <a:ext cx="9830018" cy="827946"/>
          </a:xfrm>
        </p:spPr>
        <p:txBody>
          <a:bodyPr/>
          <a:lstStyle/>
          <a:p>
            <a:r>
              <a:rPr lang="pl-PL" b="1" dirty="0"/>
              <a:t>Dla bezpieczeństwa i rozwoju </a:t>
            </a:r>
            <a:r>
              <a:rPr lang="pl-PL" dirty="0"/>
              <a:t>NAUCZYCIELI AKADEMICKICH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60D23767-1262-3943-B0EE-3B55712F87E8}"/>
              </a:ext>
            </a:extLst>
          </p:cNvPr>
          <p:cNvSpPr/>
          <p:nvPr/>
        </p:nvSpPr>
        <p:spPr>
          <a:xfrm>
            <a:off x="983432" y="2492896"/>
            <a:ext cx="10189132" cy="2215991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SYSTEMY WSPARCIA I SYSEMY MOTYWACYJNE </a:t>
            </a:r>
          </a:p>
          <a:p>
            <a:pPr algn="ctr">
              <a:spcAft>
                <a:spcPts val="600"/>
              </a:spcAft>
            </a:pPr>
            <a:r>
              <a:rPr lang="pl-PL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DLA NAUCZYCIELI AKADEMICKICH </a:t>
            </a:r>
          </a:p>
          <a:p>
            <a:pPr algn="ctr">
              <a:spcAft>
                <a:spcPts val="600"/>
              </a:spcAft>
            </a:pPr>
            <a:r>
              <a:rPr lang="pl-PL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REALIZUJĄCYCH SWÓJ ROZWÓJ NA ŚCIEŻCE </a:t>
            </a:r>
          </a:p>
          <a:p>
            <a:pPr algn="ctr">
              <a:spcAft>
                <a:spcPts val="600"/>
              </a:spcAft>
            </a:pPr>
            <a:r>
              <a:rPr lang="pl-PL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NAUKOWEJ I/LUB DYDAKTYCZNEJ</a:t>
            </a:r>
            <a:endParaRPr lang="pl-PL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1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4434" y="238089"/>
            <a:ext cx="9181946" cy="827946"/>
          </a:xfrm>
        </p:spPr>
        <p:txBody>
          <a:bodyPr/>
          <a:lstStyle/>
          <a:p>
            <a:r>
              <a:rPr lang="pl-PL" b="1" dirty="0"/>
              <a:t>Dla bezpieczeństwa i rozwoju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PRACOWNIKÓW NIEBĘDĄCYCH NAUCZYCIELAMI AKADEMICKIMI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0BF56BDD-035B-014A-9C13-F2C6698DAC4A}"/>
              </a:ext>
            </a:extLst>
          </p:cNvPr>
          <p:cNvSpPr/>
          <p:nvPr/>
        </p:nvSpPr>
        <p:spPr>
          <a:xfrm>
            <a:off x="1775520" y="2852936"/>
            <a:ext cx="86769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TRANSPARENTNY SYSTEM </a:t>
            </a:r>
          </a:p>
          <a:p>
            <a:pPr algn="ctr"/>
            <a:r>
              <a:rPr lang="pl-PL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MOTYWACJI, AWANSOWANIA I WYNAGRADZANIA</a:t>
            </a:r>
          </a:p>
        </p:txBody>
      </p:sp>
    </p:spTree>
    <p:extLst>
      <p:ext uri="{BB962C8B-B14F-4D97-AF65-F5344CB8AC3E}">
        <p14:creationId xmlns:p14="http://schemas.microsoft.com/office/powerpoint/2010/main" val="285770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ony ogólne">
  <a:themeElements>
    <a:clrScheme name="UP 2">
      <a:dk1>
        <a:srgbClr val="737373"/>
      </a:dk1>
      <a:lt1>
        <a:srgbClr val="FFFFFF"/>
      </a:lt1>
      <a:dk2>
        <a:srgbClr val="737373"/>
      </a:dk2>
      <a:lt2>
        <a:srgbClr val="FFFFFF"/>
      </a:lt2>
      <a:accent1>
        <a:srgbClr val="782834"/>
      </a:accent1>
      <a:accent2>
        <a:srgbClr val="7F4D4D"/>
      </a:accent2>
      <a:accent3>
        <a:srgbClr val="B69090"/>
      </a:accent3>
      <a:accent4>
        <a:srgbClr val="CDB3B3"/>
      </a:accent4>
      <a:accent5>
        <a:srgbClr val="633737"/>
      </a:accent5>
      <a:accent6>
        <a:srgbClr val="737373"/>
      </a:accent6>
      <a:hlink>
        <a:srgbClr val="1F497D"/>
      </a:hlink>
      <a:folHlink>
        <a:srgbClr val="17365D"/>
      </a:folHlink>
    </a:clrScheme>
    <a:fontScheme name="Niestandardowy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538E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50000"/>
          </a:lnSpc>
          <a:buFont typeface="Arial" pitchFamily="34" charset="0"/>
          <a:buNone/>
          <a:defRPr sz="1200" dirty="0" err="1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P 2">
    <a:dk1>
      <a:srgbClr val="737373"/>
    </a:dk1>
    <a:lt1>
      <a:srgbClr val="FFFFFF"/>
    </a:lt1>
    <a:dk2>
      <a:srgbClr val="737373"/>
    </a:dk2>
    <a:lt2>
      <a:srgbClr val="FFFFFF"/>
    </a:lt2>
    <a:accent1>
      <a:srgbClr val="782834"/>
    </a:accent1>
    <a:accent2>
      <a:srgbClr val="7F4D4D"/>
    </a:accent2>
    <a:accent3>
      <a:srgbClr val="B69090"/>
    </a:accent3>
    <a:accent4>
      <a:srgbClr val="CDB3B3"/>
    </a:accent4>
    <a:accent5>
      <a:srgbClr val="633737"/>
    </a:accent5>
    <a:accent6>
      <a:srgbClr val="737373"/>
    </a:accent6>
    <a:hlink>
      <a:srgbClr val="1F497D"/>
    </a:hlink>
    <a:folHlink>
      <a:srgbClr val="17365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52196</TotalTime>
  <Words>620</Words>
  <Application>Microsoft Office PowerPoint</Application>
  <PresentationFormat>Panoramiczny</PresentationFormat>
  <Paragraphs>136</Paragraphs>
  <Slides>16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Segoe UI</vt:lpstr>
      <vt:lpstr>Strony ogólne</vt:lpstr>
      <vt:lpstr>Prezentacja programu PowerPoint</vt:lpstr>
      <vt:lpstr>Dlaczego tutaj jestem?</vt:lpstr>
      <vt:lpstr>Dlaczego tutaj jestem?</vt:lpstr>
      <vt:lpstr>Prezentacja programu PowerPoint</vt:lpstr>
      <vt:lpstr>Dla rozwoju BADAŃ</vt:lpstr>
      <vt:lpstr>Dla rozwoju EDUKACJI</vt:lpstr>
      <vt:lpstr>Dla bezpieczeństwa i rozwoju PRACOWNIKÓW</vt:lpstr>
      <vt:lpstr>Dla bezpieczeństwa i rozwoju NAUCZYCIELI AKADEMICKICH</vt:lpstr>
      <vt:lpstr>Dla bezpieczeństwa i rozwoju  PRACOWNIKÓW NIEBĘDĄCYCH NAUCZYCIELAMI AKADEMICKIMI</vt:lpstr>
      <vt:lpstr>Dla bezpieczeństwa i rozwoju STUDENTA</vt:lpstr>
      <vt:lpstr>Dla bezpieczeństwa i rozwoju DOKTORANTA</vt:lpstr>
      <vt:lpstr>PODSUMOWANIE</vt:lpstr>
      <vt:lpstr>Boimy się Prorektora Bosego, bo…</vt:lpstr>
      <vt:lpstr>Boimy się Prorektora Bosego, bo…</vt:lpstr>
      <vt:lpstr>Boimy się Prorektora Bosego, bo…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zaslpczenie</dc:creator>
  <cp:lastModifiedBy>UP_1</cp:lastModifiedBy>
  <cp:revision>2901</cp:revision>
  <cp:lastPrinted>2019-10-24T11:52:10Z</cp:lastPrinted>
  <dcterms:created xsi:type="dcterms:W3CDTF">2011-10-13T10:25:48Z</dcterms:created>
  <dcterms:modified xsi:type="dcterms:W3CDTF">2020-03-12T11:32:59Z</dcterms:modified>
</cp:coreProperties>
</file>