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920" r:id="rId2"/>
    <p:sldId id="858" r:id="rId3"/>
    <p:sldId id="911" r:id="rId4"/>
    <p:sldId id="913" r:id="rId5"/>
    <p:sldId id="914" r:id="rId6"/>
    <p:sldId id="916" r:id="rId7"/>
    <p:sldId id="917" r:id="rId8"/>
    <p:sldId id="918" r:id="rId9"/>
    <p:sldId id="902" r:id="rId10"/>
    <p:sldId id="919" r:id="rId11"/>
    <p:sldId id="909" r:id="rId12"/>
  </p:sldIdLst>
  <p:sldSz cx="12192000" cy="6858000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" lastIdx="8" clrIdx="0"/>
  <p:cmAuthor id="1" name="Katarzyna Greszta" initials="" lastIdx="0" clrIdx="1"/>
  <p:cmAuthor id="2" name="Izabela Snopek" initials="" lastIdx="1" clrIdx="2"/>
  <p:cmAuthor id="3" name="Monika Teklak" initials="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F0539"/>
    <a:srgbClr val="F2F2F2"/>
    <a:srgbClr val="623C75"/>
    <a:srgbClr val="6D8C30"/>
    <a:srgbClr val="CA5519"/>
    <a:srgbClr val="1C5799"/>
    <a:srgbClr val="EB8B5B"/>
    <a:srgbClr val="FF9900"/>
  </p:clrMru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7423" autoAdjust="0"/>
  </p:normalViewPr>
  <p:slideViewPr>
    <p:cSldViewPr snapToObjects="1">
      <p:cViewPr varScale="1">
        <p:scale>
          <a:sx n="138" d="100"/>
          <a:sy n="138" d="100"/>
        </p:scale>
        <p:origin x="-401" y="-65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A60FBA-EAA3-4610-8D23-240173CFF68B}" type="datetime1">
              <a:rPr lang="pl-PL"/>
              <a:pPr>
                <a:defRPr/>
              </a:pPr>
              <a:t>01-03-2020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F3ECB6-2808-414D-8A7D-150197E384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4B6ADD-E0C9-4411-93E4-8AC0CA3569A2}" type="datetime1">
              <a:rPr lang="pl-PL"/>
              <a:pPr>
                <a:defRPr/>
              </a:pPr>
              <a:t>01-03-2020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47B0DC-4F44-403F-808E-0EB88C10EA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8B29-564B-4A6A-A98B-5FCFD3C7DEC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pPr>
                <a:defRPr/>
              </a:pPr>
              <a:t>01-03-2020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2"/>
          <a:srcRect l="50000" t="3349" b="3349"/>
          <a:stretch>
            <a:fillRect/>
          </a:stretch>
        </p:blipFill>
        <p:spPr bwMode="auto">
          <a:xfrm>
            <a:off x="0" y="0"/>
            <a:ext cx="367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12"/>
          <p:cNvSpPr/>
          <p:nvPr userDrawn="1"/>
        </p:nvSpPr>
        <p:spPr>
          <a:xfrm>
            <a:off x="0" y="4868863"/>
            <a:ext cx="12192000" cy="1189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Obraz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18550" y="225425"/>
            <a:ext cx="31130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rIns="360000" anchor="ctr"/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noProof="0" dirty="0" smtClean="0"/>
              <a:t>Kliknij ikonę, aby dodać obraz</a:t>
            </a:r>
            <a:endParaRPr lang="pl-PL" noProof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2"/>
          <p:cNvSpPr/>
          <p:nvPr userDrawn="1"/>
        </p:nvSpPr>
        <p:spPr>
          <a:xfrm>
            <a:off x="5616575" y="6561138"/>
            <a:ext cx="6575425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18550" y="225425"/>
            <a:ext cx="31130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ymbol zastępczy tekstu 2"/>
          <p:cNvSpPr>
            <a:spLocks noGrp="1"/>
          </p:cNvSpPr>
          <p:nvPr>
            <p:ph type="body" sz="quarter" idx="2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anchor="t"/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anchor="t"/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2"/>
          <a:srcRect l="50000" t="3349" b="3349"/>
          <a:stretch>
            <a:fillRect/>
          </a:stretch>
        </p:blipFill>
        <p:spPr bwMode="auto">
          <a:xfrm>
            <a:off x="0" y="0"/>
            <a:ext cx="367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12"/>
          <p:cNvSpPr/>
          <p:nvPr userDrawn="1"/>
        </p:nvSpPr>
        <p:spPr>
          <a:xfrm>
            <a:off x="0" y="4868863"/>
            <a:ext cx="12192000" cy="11890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18550" y="225425"/>
            <a:ext cx="31130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rIns="360000" anchor="ctr"/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pPr lvl="0"/>
            <a:endParaRPr lang="pl-PL" noProof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2"/>
          <p:cNvSpPr/>
          <p:nvPr userDrawn="1"/>
        </p:nvSpPr>
        <p:spPr>
          <a:xfrm>
            <a:off x="0" y="5445125"/>
            <a:ext cx="12192000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17"/>
          <p:cNvSpPr/>
          <p:nvPr userDrawn="1"/>
        </p:nvSpPr>
        <p:spPr>
          <a:xfrm>
            <a:off x="0" y="6524625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Obraz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904288" y="6619875"/>
            <a:ext cx="31734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22"/>
          <p:cNvCxnSpPr/>
          <p:nvPr userDrawn="1"/>
        </p:nvCxnSpPr>
        <p:spPr>
          <a:xfrm>
            <a:off x="0" y="1196975"/>
            <a:ext cx="1104106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6"/>
          <p:cNvPicPr>
            <a:picLocks noChangeAspect="1"/>
          </p:cNvPicPr>
          <p:nvPr userDrawn="1"/>
        </p:nvPicPr>
        <p:blipFill>
          <a:blip r:embed="rId16"/>
          <a:srcRect l="50000" t="3349" b="3349"/>
          <a:stretch>
            <a:fillRect/>
          </a:stretch>
        </p:blipFill>
        <p:spPr bwMode="auto">
          <a:xfrm>
            <a:off x="0" y="0"/>
            <a:ext cx="367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963" y="1557338"/>
            <a:ext cx="11522075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28" name="Symbol zastępczy tytułu 4"/>
          <p:cNvSpPr>
            <a:spLocks noGrp="1"/>
          </p:cNvSpPr>
          <p:nvPr>
            <p:ph type="title"/>
          </p:nvPr>
        </p:nvSpPr>
        <p:spPr bwMode="auto">
          <a:xfrm>
            <a:off x="334963" y="238125"/>
            <a:ext cx="84978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238125"/>
            <a:ext cx="192088" cy="828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30" name="Obraz 9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904288" y="6619875"/>
            <a:ext cx="31734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4" r:id="rId4"/>
    <p:sldLayoutId id="2147483675" r:id="rId5"/>
    <p:sldLayoutId id="2147483676" r:id="rId6"/>
    <p:sldLayoutId id="214748368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7" r:id="rId13"/>
    <p:sldLayoutId id="2147483682" r:id="rId14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240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Segoe U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Segoe U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Segoe U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Segoe UI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79388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Arial" charset="0"/>
        <a:tabLst>
          <a:tab pos="179388" algn="l"/>
          <a:tab pos="358775" algn="l"/>
          <a:tab pos="539750" algn="l"/>
          <a:tab pos="719138" algn="l"/>
          <a:tab pos="898525" algn="l"/>
          <a:tab pos="1079500" algn="l"/>
        </a:tabLst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79388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79388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79388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charset="0"/>
        <a:buChar char="◦"/>
        <a:tabLst>
          <a:tab pos="179388" algn="l"/>
          <a:tab pos="358775" algn="l"/>
          <a:tab pos="539750" algn="l"/>
          <a:tab pos="719138" algn="l"/>
          <a:tab pos="898525" algn="l"/>
          <a:tab pos="1079500" algn="l"/>
        </a:tabLst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79388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>
          <a:xfrm>
            <a:off x="3043238" y="4868863"/>
            <a:ext cx="9148762" cy="1189037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smtClean="0">
                <a:cs typeface="Arial" charset="0"/>
              </a:rPr>
              <a:t>Prof. dr hab. dr h.c. Krzysztof Kubiak</a:t>
            </a:r>
          </a:p>
          <a:p>
            <a:pPr>
              <a:defRPr/>
            </a:pPr>
            <a:r>
              <a:rPr lang="pl-PL" sz="2800" smtClean="0">
                <a:latin typeface="Arial" charset="0"/>
                <a:cs typeface="Arial" charset="0"/>
              </a:rPr>
              <a:t>Założenia na kadencję 2020-2024</a:t>
            </a:r>
          </a:p>
        </p:txBody>
      </p:sp>
      <p:pic>
        <p:nvPicPr>
          <p:cNvPr id="18434" name="Symbol zastępczy obrazu 2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28406" b="28406"/>
          <a:stretch>
            <a:fillRect/>
          </a:stretch>
        </p:blipFill>
        <p:spPr bwMode="auto">
          <a:xfrm>
            <a:off x="0" y="1412875"/>
            <a:ext cx="12192000" cy="3497263"/>
          </a:xfr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3"/>
          <p:cNvSpPr>
            <a:spLocks noGrp="1"/>
          </p:cNvSpPr>
          <p:nvPr>
            <p:ph type="title" idx="4294967295"/>
          </p:nvPr>
        </p:nvSpPr>
        <p:spPr>
          <a:xfrm>
            <a:off x="695325" y="242888"/>
            <a:ext cx="10082213" cy="828675"/>
          </a:xfrm>
        </p:spPr>
        <p:txBody>
          <a:bodyPr/>
          <a:lstStyle/>
          <a:p>
            <a:pPr eaLnBrk="1" hangingPunct="1"/>
            <a:r>
              <a:rPr sz="3600" b="1" smtClean="0">
                <a:cs typeface="Arial" charset="0"/>
              </a:rPr>
              <a:t>ZARZĄDZANIE</a:t>
            </a:r>
          </a:p>
        </p:txBody>
      </p:sp>
      <p:sp>
        <p:nvSpPr>
          <p:cNvPr id="28674" name="Symbol zastępczy tekstu 8"/>
          <p:cNvSpPr>
            <a:spLocks/>
          </p:cNvSpPr>
          <p:nvPr/>
        </p:nvSpPr>
        <p:spPr bwMode="auto">
          <a:xfrm>
            <a:off x="1127125" y="1341438"/>
            <a:ext cx="104409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kontynuacja tradycji uniwersyteckiej</a:t>
            </a:r>
            <a:r>
              <a:rPr lang="pl-PL" sz="2800" b="1">
                <a:solidFill>
                  <a:schemeClr val="accent1"/>
                </a:solidFill>
              </a:rPr>
              <a:t>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realizacja przyjętej strategii,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konsultacje, partnerstwo, szacunek, dyskusja, współpraca,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wykorzystanie szans,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ocena ryzyka, 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niwelowanie zagrożeń.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None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2800">
              <a:solidFill>
                <a:schemeClr val="accent1"/>
              </a:solidFill>
            </a:endParaRP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2800" i="1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550863" y="2565400"/>
            <a:ext cx="11233150" cy="2305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9263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  <a:defRPr/>
            </a:pPr>
            <a:r>
              <a:rPr lang="pl-PL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„Człowiek dopiero wtedy jest szczęśliwy, gdy może służyć, a nie wtedy, gdy musi władać. </a:t>
            </a:r>
            <a:br>
              <a:rPr lang="pl-PL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Władza imponuje tylko małym ludziom, którzy jej pragną, by nadrobić swoją małość. </a:t>
            </a:r>
            <a:br>
              <a:rPr lang="pl-PL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Człowiek naprawdę wielki, nawet gdy włada, jest sługą…”</a:t>
            </a:r>
          </a:p>
          <a:p>
            <a:pPr marL="449263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  <a:defRPr/>
            </a:pPr>
            <a:endParaRPr lang="pl-PL" sz="1000" i="1" dirty="0" smtClean="0">
              <a:solidFill>
                <a:schemeClr val="accent1"/>
              </a:solidFill>
              <a:latin typeface="Arial" charset="0"/>
            </a:endParaRPr>
          </a:p>
          <a:p>
            <a:pPr marL="449263" algn="r" eaLnBrk="1" hangingPunct="1"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  <a:defRPr/>
            </a:pPr>
            <a:r>
              <a:rPr lang="pl-PL" sz="1800" dirty="0" smtClean="0">
                <a:solidFill>
                  <a:schemeClr val="accent1"/>
                </a:solidFill>
                <a:latin typeface="Georgia" pitchFamily="18" charset="0"/>
              </a:rPr>
              <a:t>Kard. Stefan Wyszyński</a:t>
            </a:r>
          </a:p>
        </p:txBody>
      </p:sp>
      <p:sp>
        <p:nvSpPr>
          <p:cNvPr id="29698" name="Tytuł 3"/>
          <p:cNvSpPr txBox="1">
            <a:spLocks/>
          </p:cNvSpPr>
          <p:nvPr/>
        </p:nvSpPr>
        <p:spPr bwMode="auto">
          <a:xfrm>
            <a:off x="334963" y="279400"/>
            <a:ext cx="1044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pl-PL" sz="3600" b="1">
                <a:solidFill>
                  <a:schemeClr val="accent1"/>
                </a:solidFill>
                <a:latin typeface="Segoe UI" pitchFamily="34" charset="0"/>
              </a:rPr>
              <a:t>PODSUMOWANIE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477838" y="3357563"/>
            <a:ext cx="11522075" cy="28797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9263" indent="-449263" algn="ctr" eaLnBrk="1" hangingPunct="1"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  <a:defRPr/>
            </a:pPr>
            <a:r>
              <a:rPr lang="pl-PL" sz="4000" b="1" smtClean="0">
                <a:solidFill>
                  <a:schemeClr val="accent1"/>
                </a:solidFill>
              </a:rPr>
              <a:t>UNIWERSYTET PRZYRODNICZY </a:t>
            </a:r>
            <a:endParaRPr lang="pl-PL" sz="4000" b="1" smtClean="0">
              <a:solidFill>
                <a:schemeClr val="accent1"/>
              </a:solidFill>
              <a:latin typeface="Arial" charset="0"/>
            </a:endParaRPr>
          </a:p>
          <a:p>
            <a:pPr marL="449263" indent="-449263" algn="ctr" eaLnBrk="1" hangingPunct="1"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  <a:defRPr/>
            </a:pPr>
            <a:r>
              <a:rPr lang="pl-PL" sz="4000" b="1" smtClean="0">
                <a:solidFill>
                  <a:schemeClr val="accent1"/>
                </a:solidFill>
              </a:rPr>
              <a:t>WE WROCŁAWIU  </a:t>
            </a:r>
          </a:p>
          <a:p>
            <a:pPr marL="449263" indent="-449263" algn="ctr" eaLnBrk="1" hangingPunct="1"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  <a:defRPr/>
            </a:pPr>
            <a:endParaRPr lang="pl-PL" sz="4000" b="1" smtClean="0">
              <a:solidFill>
                <a:schemeClr val="accent1"/>
              </a:solidFill>
            </a:endParaRPr>
          </a:p>
          <a:p>
            <a:pPr marL="449263" indent="-449263" algn="ctr" eaLnBrk="1" hangingPunct="1"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  <a:defRPr/>
            </a:pPr>
            <a:r>
              <a:rPr lang="pl-PL" sz="4000" b="1" smtClean="0">
                <a:solidFill>
                  <a:schemeClr val="accent1"/>
                </a:solidFill>
              </a:rPr>
              <a:t> </a:t>
            </a:r>
            <a:r>
              <a:rPr lang="pl-PL" sz="4000" b="1" smtClean="0">
                <a:solidFill>
                  <a:srgbClr val="AF0539"/>
                </a:solidFill>
              </a:rPr>
              <a:t>UNIWERSYTETEM TRZECIEJ GENERACJI</a:t>
            </a:r>
          </a:p>
        </p:txBody>
      </p:sp>
      <p:sp>
        <p:nvSpPr>
          <p:cNvPr id="2" name="Strzałka w dół 1"/>
          <p:cNvSpPr/>
          <p:nvPr/>
        </p:nvSpPr>
        <p:spPr>
          <a:xfrm>
            <a:off x="5880100" y="4652963"/>
            <a:ext cx="287338" cy="57626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0483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7938"/>
            <a:ext cx="476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95325" y="404813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b="1">
                <a:solidFill>
                  <a:schemeClr val="accent1"/>
                </a:solidFill>
              </a:rPr>
              <a:t>CEL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3"/>
          <p:cNvSpPr>
            <a:spLocks noGrp="1"/>
          </p:cNvSpPr>
          <p:nvPr>
            <p:ph type="title" idx="4294967295"/>
          </p:nvPr>
        </p:nvSpPr>
        <p:spPr>
          <a:xfrm>
            <a:off x="406400" y="238125"/>
            <a:ext cx="10442575" cy="828675"/>
          </a:xfrm>
        </p:spPr>
        <p:txBody>
          <a:bodyPr/>
          <a:lstStyle/>
          <a:p>
            <a:pPr eaLnBrk="1" hangingPunct="1"/>
            <a:r>
              <a:rPr sz="3600" b="1" smtClean="0">
                <a:latin typeface="Arial" charset="0"/>
                <a:cs typeface="Arial" charset="0"/>
              </a:rPr>
              <a:t>PRACOWNICY</a:t>
            </a:r>
          </a:p>
        </p:txBody>
      </p:sp>
      <p:sp>
        <p:nvSpPr>
          <p:cNvPr id="21506" name="Symbol zastępczy tekstu 8"/>
          <p:cNvSpPr>
            <a:spLocks/>
          </p:cNvSpPr>
          <p:nvPr/>
        </p:nvSpPr>
        <p:spPr bwMode="auto">
          <a:xfrm>
            <a:off x="695325" y="1412875"/>
            <a:ext cx="108727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prawa i obowiązki,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odpowiedzialność za </a:t>
            </a:r>
            <a:r>
              <a:rPr lang="pl-PL" sz="2800" b="1" i="1">
                <a:solidFill>
                  <a:schemeClr val="accent1"/>
                </a:solidFill>
              </a:rPr>
              <a:t>Alma Mater</a:t>
            </a:r>
            <a:r>
              <a:rPr lang="pl-PL" sz="2800">
                <a:solidFill>
                  <a:schemeClr val="accent1"/>
                </a:solidFill>
              </a:rPr>
              <a:t>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pozytywne i dobre relacje międzyludzkie,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satysfakcjonujące wynagrodzenie i dobre warunki pracy,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podnoszenie kwalifikacji zawodowych,</a:t>
            </a:r>
          </a:p>
          <a:p>
            <a:pPr marL="449263" indent="-449263" defTabSz="179388"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ocena pracownika.</a:t>
            </a:r>
            <a:endParaRPr lang="pl-PL" sz="2800" i="1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tekstu 8"/>
          <p:cNvSpPr>
            <a:spLocks/>
          </p:cNvSpPr>
          <p:nvPr/>
        </p:nvSpPr>
        <p:spPr bwMode="auto">
          <a:xfrm>
            <a:off x="911225" y="1484313"/>
            <a:ext cx="9217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 defTabSz="179388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3200" b="1">
                <a:solidFill>
                  <a:schemeClr val="accent1"/>
                </a:solidFill>
              </a:rPr>
              <a:t>Doktoranci:</a:t>
            </a:r>
          </a:p>
          <a:p>
            <a:pPr marL="358775" indent="-358775" defTabSz="179388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szkoła doktorska,</a:t>
            </a:r>
          </a:p>
          <a:p>
            <a:pPr marL="358775" indent="-358775" defTabSz="179388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słuchacze studiów doktoranckich.</a:t>
            </a:r>
            <a:endParaRPr lang="pl-PL" sz="2800" i="1">
              <a:solidFill>
                <a:schemeClr val="accent1"/>
              </a:solidFill>
            </a:endParaRPr>
          </a:p>
        </p:txBody>
      </p:sp>
      <p:sp>
        <p:nvSpPr>
          <p:cNvPr id="22530" name="Tytuł 3"/>
          <p:cNvSpPr>
            <a:spLocks/>
          </p:cNvSpPr>
          <p:nvPr/>
        </p:nvSpPr>
        <p:spPr bwMode="auto">
          <a:xfrm>
            <a:off x="334963" y="260350"/>
            <a:ext cx="1044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pl-PL" sz="3600" b="1">
                <a:solidFill>
                  <a:schemeClr val="accent1"/>
                </a:solidFill>
              </a:rPr>
              <a:t>DOKTORANCI I STUDENCI</a:t>
            </a:r>
          </a:p>
        </p:txBody>
      </p:sp>
      <p:sp>
        <p:nvSpPr>
          <p:cNvPr id="22531" name="Symbol zastępczy tekstu 8"/>
          <p:cNvSpPr>
            <a:spLocks/>
          </p:cNvSpPr>
          <p:nvPr/>
        </p:nvSpPr>
        <p:spPr bwMode="auto">
          <a:xfrm>
            <a:off x="911225" y="3429000"/>
            <a:ext cx="94329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 defTabSz="179388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3200" b="1">
                <a:solidFill>
                  <a:schemeClr val="accent1"/>
                </a:solidFill>
              </a:rPr>
              <a:t>Studenci:</a:t>
            </a:r>
          </a:p>
          <a:p>
            <a:pPr marL="358775" indent="-358775" defTabSz="179388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zapewnienie wszystkich potrzeb,</a:t>
            </a:r>
          </a:p>
          <a:p>
            <a:pPr marL="358775" indent="-358775" defTabSz="179388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wspieranie inicjatyw,</a:t>
            </a:r>
          </a:p>
          <a:p>
            <a:pPr marL="358775" indent="-358775" defTabSz="179388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dobra współpraca z samorządem.</a:t>
            </a:r>
            <a:endParaRPr lang="pl-PL" sz="2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3"/>
          <p:cNvSpPr>
            <a:spLocks noGrp="1"/>
          </p:cNvSpPr>
          <p:nvPr>
            <p:ph type="title" idx="4294967295"/>
          </p:nvPr>
        </p:nvSpPr>
        <p:spPr>
          <a:xfrm>
            <a:off x="407988" y="238125"/>
            <a:ext cx="10945812" cy="828675"/>
          </a:xfrm>
        </p:spPr>
        <p:txBody>
          <a:bodyPr/>
          <a:lstStyle/>
          <a:p>
            <a:pPr eaLnBrk="1" hangingPunct="1"/>
            <a:r>
              <a:rPr sz="3600" b="1" smtClean="0">
                <a:latin typeface="Arial" charset="0"/>
                <a:cs typeface="Arial" charset="0"/>
              </a:rPr>
              <a:t>NAUKA</a:t>
            </a:r>
          </a:p>
        </p:txBody>
      </p:sp>
      <p:sp>
        <p:nvSpPr>
          <p:cNvPr id="23554" name="Symbol zastępczy tekstu 8"/>
          <p:cNvSpPr>
            <a:spLocks/>
          </p:cNvSpPr>
          <p:nvPr/>
        </p:nvSpPr>
        <p:spPr bwMode="auto">
          <a:xfrm>
            <a:off x="334963" y="1628775"/>
            <a:ext cx="115220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poziom </a:t>
            </a:r>
            <a:r>
              <a:rPr lang="pl-PL" sz="2800" b="1">
                <a:solidFill>
                  <a:schemeClr val="accent1"/>
                </a:solidFill>
              </a:rPr>
              <a:t>Uniwersytetu  3G</a:t>
            </a:r>
            <a:r>
              <a:rPr lang="pl-PL" sz="2800">
                <a:solidFill>
                  <a:schemeClr val="accent1"/>
                </a:solidFill>
              </a:rPr>
              <a:t>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pozyskiwanie </a:t>
            </a:r>
            <a:r>
              <a:rPr lang="pl-PL" sz="2800" b="1">
                <a:solidFill>
                  <a:schemeClr val="accent1"/>
                </a:solidFill>
              </a:rPr>
              <a:t>funduszy zewnętrznych</a:t>
            </a:r>
            <a:r>
              <a:rPr lang="pl-PL" sz="2800">
                <a:solidFill>
                  <a:schemeClr val="accent1"/>
                </a:solidFill>
              </a:rPr>
              <a:t> (wiodące zespoły badawcze),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 b="1">
                <a:solidFill>
                  <a:schemeClr val="accent1"/>
                </a:solidFill>
              </a:rPr>
              <a:t>decentralizacja</a:t>
            </a:r>
            <a:r>
              <a:rPr lang="pl-PL" sz="2800">
                <a:solidFill>
                  <a:schemeClr val="accent1"/>
                </a:solidFill>
              </a:rPr>
              <a:t> środków wydzielonych z subwencji → Rada Dyscypliny; Instytut/Katedra,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 b="1">
                <a:solidFill>
                  <a:schemeClr val="accent1"/>
                </a:solidFill>
              </a:rPr>
              <a:t>opłaty za druk</a:t>
            </a:r>
            <a:r>
              <a:rPr lang="pl-PL" sz="2800">
                <a:solidFill>
                  <a:schemeClr val="accent1"/>
                </a:solidFill>
              </a:rPr>
              <a:t> publikacji na poziomie Rad Dyscypliny,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rezerwa rektora.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2400" i="1">
              <a:solidFill>
                <a:schemeClr val="accent1"/>
              </a:solidFill>
              <a:latin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3"/>
          <p:cNvSpPr>
            <a:spLocks noGrp="1"/>
          </p:cNvSpPr>
          <p:nvPr>
            <p:ph type="title" idx="4294967295"/>
          </p:nvPr>
        </p:nvSpPr>
        <p:spPr>
          <a:xfrm>
            <a:off x="334963" y="238125"/>
            <a:ext cx="10442575" cy="828675"/>
          </a:xfrm>
        </p:spPr>
        <p:txBody>
          <a:bodyPr/>
          <a:lstStyle/>
          <a:p>
            <a:pPr eaLnBrk="1" hangingPunct="1"/>
            <a:r>
              <a:rPr sz="3600" b="1" smtClean="0">
                <a:latin typeface="Arial" charset="0"/>
                <a:cs typeface="Arial" charset="0"/>
              </a:rPr>
              <a:t>DYDAKTYKA</a:t>
            </a:r>
          </a:p>
        </p:txBody>
      </p:sp>
      <p:sp>
        <p:nvSpPr>
          <p:cNvPr id="24578" name="Symbol zastępczy tekstu 8"/>
          <p:cNvSpPr>
            <a:spLocks/>
          </p:cNvSpPr>
          <p:nvPr/>
        </p:nvSpPr>
        <p:spPr bwMode="auto">
          <a:xfrm>
            <a:off x="612775" y="1196975"/>
            <a:ext cx="110426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profil </a:t>
            </a:r>
            <a:r>
              <a:rPr lang="pl-PL" sz="2000" b="1">
                <a:solidFill>
                  <a:schemeClr val="accent1"/>
                </a:solidFill>
              </a:rPr>
              <a:t>ogólnoakademicki</a:t>
            </a:r>
            <a:r>
              <a:rPr lang="pl-PL" sz="2000">
                <a:solidFill>
                  <a:schemeClr val="accent1"/>
                </a:solidFill>
              </a:rPr>
              <a:t>/profil praktyczny studiów,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„</a:t>
            </a:r>
            <a:r>
              <a:rPr lang="pl-PL" sz="2000" b="1">
                <a:solidFill>
                  <a:schemeClr val="accent1"/>
                </a:solidFill>
              </a:rPr>
              <a:t>umiejętności dnia pierwszego</a:t>
            </a:r>
            <a:r>
              <a:rPr lang="pl-PL" sz="2000">
                <a:solidFill>
                  <a:schemeClr val="accent1"/>
                </a:solidFill>
              </a:rPr>
              <a:t>” absolwenta,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 b="1">
                <a:solidFill>
                  <a:schemeClr val="accent1"/>
                </a:solidFill>
              </a:rPr>
              <a:t>umiędzynarodowienie studiów</a:t>
            </a:r>
            <a:r>
              <a:rPr lang="pl-PL" sz="2000">
                <a:solidFill>
                  <a:schemeClr val="accent1"/>
                </a:solidFill>
              </a:rPr>
              <a:t> (promocja, rekruterzy),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satysfakcjonujące wynagrodzenie za prowadzenie zajęć w języku obcym,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podnoszenie kompetencji nauczycieli,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udział CKnO,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udział specjalistów zewnętrznych (przemysł, biznes, gospodarka, administracja państwowa),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pozyskiwanie środków zewnętrznych,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 b="1">
                <a:solidFill>
                  <a:schemeClr val="accent1"/>
                </a:solidFill>
              </a:rPr>
              <a:t>decentralizacja</a:t>
            </a:r>
            <a:r>
              <a:rPr lang="pl-PL" sz="2000">
                <a:solidFill>
                  <a:schemeClr val="accent1"/>
                </a:solidFill>
              </a:rPr>
              <a:t> środków wydzielonych z subwencji → Wydział → Instytut/Katedra,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000">
                <a:solidFill>
                  <a:schemeClr val="accent1"/>
                </a:solidFill>
              </a:rPr>
              <a:t>rezerwa rektora.</a:t>
            </a:r>
            <a:endParaRPr lang="pl-PL" sz="2000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3"/>
          <p:cNvSpPr>
            <a:spLocks noGrp="1"/>
          </p:cNvSpPr>
          <p:nvPr>
            <p:ph type="title" idx="4294967295"/>
          </p:nvPr>
        </p:nvSpPr>
        <p:spPr>
          <a:xfrm>
            <a:off x="334963" y="260350"/>
            <a:ext cx="10442575" cy="828675"/>
          </a:xfrm>
        </p:spPr>
        <p:txBody>
          <a:bodyPr/>
          <a:lstStyle/>
          <a:p>
            <a:pPr eaLnBrk="1" hangingPunct="1"/>
            <a:r>
              <a:rPr sz="3600" b="1" smtClean="0">
                <a:cs typeface="Arial" charset="0"/>
              </a:rPr>
              <a:t>WSPÓŁPRACA ZAGRANICZNA</a:t>
            </a:r>
          </a:p>
        </p:txBody>
      </p:sp>
      <p:sp>
        <p:nvSpPr>
          <p:cNvPr id="25602" name="Symbol zastępczy tekstu 8"/>
          <p:cNvSpPr>
            <a:spLocks/>
          </p:cNvSpPr>
          <p:nvPr/>
        </p:nvSpPr>
        <p:spPr bwMode="auto">
          <a:xfrm>
            <a:off x="1992313" y="2060575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z parterami </a:t>
            </a:r>
            <a:r>
              <a:rPr lang="pl-PL" sz="2800" b="1">
                <a:solidFill>
                  <a:schemeClr val="accent1"/>
                </a:solidFill>
              </a:rPr>
              <a:t>zachodnimi i wschodnimi</a:t>
            </a:r>
            <a:r>
              <a:rPr lang="pl-PL" sz="2800">
                <a:solidFill>
                  <a:schemeClr val="accent1"/>
                </a:solidFill>
              </a:rPr>
              <a:t>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mobilność akademicka,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pozyskiwanie funduszy zewnętrznych,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fundusz wsparcia z subwencji/środków uczelni.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2800">
              <a:solidFill>
                <a:schemeClr val="accent1"/>
              </a:solidFill>
            </a:endParaRP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2800" i="1">
              <a:solidFill>
                <a:schemeClr val="accent1"/>
              </a:solidFill>
              <a:latin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3"/>
          <p:cNvSpPr>
            <a:spLocks noGrp="1"/>
          </p:cNvSpPr>
          <p:nvPr>
            <p:ph type="title" idx="4294967295"/>
          </p:nvPr>
        </p:nvSpPr>
        <p:spPr>
          <a:xfrm>
            <a:off x="334963" y="242888"/>
            <a:ext cx="10442575" cy="828675"/>
          </a:xfrm>
        </p:spPr>
        <p:txBody>
          <a:bodyPr/>
          <a:lstStyle/>
          <a:p>
            <a:pPr eaLnBrk="1" hangingPunct="1"/>
            <a:r>
              <a:rPr sz="3600" b="1" smtClean="0">
                <a:cs typeface="Arial" charset="0"/>
              </a:rPr>
              <a:t>INNE</a:t>
            </a:r>
          </a:p>
        </p:txBody>
      </p:sp>
      <p:sp>
        <p:nvSpPr>
          <p:cNvPr id="26626" name="Symbol zastępczy tekstu 8"/>
          <p:cNvSpPr>
            <a:spLocks/>
          </p:cNvSpPr>
          <p:nvPr/>
        </p:nvSpPr>
        <p:spPr bwMode="auto">
          <a:xfrm>
            <a:off x="1127125" y="1844675"/>
            <a:ext cx="97218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rozwój kształcenia podyplomowego </a:t>
            </a:r>
            <a:br>
              <a:rPr lang="pl-PL" sz="2800">
                <a:solidFill>
                  <a:schemeClr val="accent1"/>
                </a:solidFill>
              </a:rPr>
            </a:br>
            <a:r>
              <a:rPr lang="pl-PL" sz="2800">
                <a:solidFill>
                  <a:schemeClr val="accent1"/>
                </a:solidFill>
              </a:rPr>
              <a:t>(studia podyplomowe, kursy specjalistyczne, szkolenia),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organizacja konferencji,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2800">
                <a:solidFill>
                  <a:schemeClr val="accent1"/>
                </a:solidFill>
              </a:rPr>
              <a:t>rozwój działalności usługowej.</a:t>
            </a: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2800">
              <a:solidFill>
                <a:schemeClr val="accent1"/>
              </a:solidFill>
            </a:endParaRPr>
          </a:p>
          <a:p>
            <a:pPr marL="449263" indent="-449263" defTabSz="179388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 charset="0"/>
              <a:buChar char="•"/>
              <a:tabLst>
                <a:tab pos="358775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2800" i="1">
              <a:solidFill>
                <a:schemeClr val="accent1"/>
              </a:solidFill>
              <a:latin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714375" y="1427163"/>
            <a:ext cx="2233613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RADA UCZELNI</a:t>
            </a:r>
          </a:p>
        </p:txBody>
      </p:sp>
      <p:sp>
        <p:nvSpPr>
          <p:cNvPr id="27650" name="Text Box 9"/>
          <p:cNvSpPr txBox="1">
            <a:spLocks noChangeArrowheads="1"/>
          </p:cNvSpPr>
          <p:nvPr/>
        </p:nvSpPr>
        <p:spPr bwMode="auto">
          <a:xfrm>
            <a:off x="5715000" y="1427163"/>
            <a:ext cx="2233613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SENAT</a:t>
            </a: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3214688" y="1427163"/>
            <a:ext cx="2233612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REKTOR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8240713" y="1427163"/>
            <a:ext cx="3095625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RADA DYSCYPLINY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3217863" y="2092325"/>
            <a:ext cx="2233612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PROREKTORZY (4)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3214688" y="3016250"/>
            <a:ext cx="3168650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KANCLERZ, KWESTOR, ICH ZASTĘPCY</a:t>
            </a:r>
          </a:p>
        </p:txBody>
      </p:sp>
      <p:sp>
        <p:nvSpPr>
          <p:cNvPr id="27655" name="Text Box 15"/>
          <p:cNvSpPr txBox="1">
            <a:spLocks noChangeArrowheads="1"/>
          </p:cNvSpPr>
          <p:nvPr/>
        </p:nvSpPr>
        <p:spPr bwMode="auto">
          <a:xfrm>
            <a:off x="3214688" y="3940175"/>
            <a:ext cx="2233612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DYREKTORZY INSTYTUTÓW</a:t>
            </a:r>
          </a:p>
        </p:txBody>
      </p:sp>
      <p:sp>
        <p:nvSpPr>
          <p:cNvPr id="27656" name="Text Box 16"/>
          <p:cNvSpPr txBox="1">
            <a:spLocks noChangeArrowheads="1"/>
          </p:cNvSpPr>
          <p:nvPr/>
        </p:nvSpPr>
        <p:spPr bwMode="auto">
          <a:xfrm>
            <a:off x="3217863" y="4810125"/>
            <a:ext cx="2233612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KIEROWNICY KATEDR</a:t>
            </a:r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3214688" y="5661025"/>
            <a:ext cx="2233612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accent1"/>
                </a:solidFill>
              </a:rPr>
              <a:t>DYREKTORZY SJOiNH, SWF</a:t>
            </a:r>
          </a:p>
        </p:txBody>
      </p:sp>
      <p:sp>
        <p:nvSpPr>
          <p:cNvPr id="27658" name="Tytuł 3"/>
          <p:cNvSpPr txBox="1">
            <a:spLocks/>
          </p:cNvSpPr>
          <p:nvPr/>
        </p:nvSpPr>
        <p:spPr bwMode="auto">
          <a:xfrm>
            <a:off x="714375" y="263525"/>
            <a:ext cx="101361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pl-PL" sz="3600" b="1">
                <a:solidFill>
                  <a:schemeClr val="accent1"/>
                </a:solidFill>
              </a:rPr>
              <a:t>UNIWERSYTET PRZYRODNICZY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17113</TotalTime>
  <Words>246</Words>
  <Application>Microsoft Office PowerPoint</Application>
  <PresentationFormat>Niestandardowy</PresentationFormat>
  <Paragraphs>71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6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Arial</vt:lpstr>
      <vt:lpstr>Segoe UI</vt:lpstr>
      <vt:lpstr>Calibri</vt:lpstr>
      <vt:lpstr>Georgia</vt:lpstr>
      <vt:lpstr>Times New Roman</vt:lpstr>
      <vt:lpstr>Strony ogólne</vt:lpstr>
      <vt:lpstr>Strony ogólne</vt:lpstr>
      <vt:lpstr>Strony ogólne</vt:lpstr>
      <vt:lpstr>Strony ogólne</vt:lpstr>
      <vt:lpstr>Strony ogólne</vt:lpstr>
      <vt:lpstr>Strony ogólne</vt:lpstr>
      <vt:lpstr>Slajd 1</vt:lpstr>
      <vt:lpstr>Slajd 2</vt:lpstr>
      <vt:lpstr>PRACOWNICY</vt:lpstr>
      <vt:lpstr>Slajd 4</vt:lpstr>
      <vt:lpstr>NAUKA</vt:lpstr>
      <vt:lpstr>DYDAKTYKA</vt:lpstr>
      <vt:lpstr>WSPÓŁPRACA ZAGRANICZNA</vt:lpstr>
      <vt:lpstr>INNE</vt:lpstr>
      <vt:lpstr>Slajd 9</vt:lpstr>
      <vt:lpstr>ZARZĄDZANIE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Krzysztof Kubiak</cp:lastModifiedBy>
  <cp:revision>2318</cp:revision>
  <cp:lastPrinted>2014-06-20T06:45:11Z</cp:lastPrinted>
  <dcterms:created xsi:type="dcterms:W3CDTF">2011-10-13T10:25:48Z</dcterms:created>
  <dcterms:modified xsi:type="dcterms:W3CDTF">2020-03-01T15:38:10Z</dcterms:modified>
</cp:coreProperties>
</file>