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47"/>
  </p:notesMasterIdLst>
  <p:handoutMasterIdLst>
    <p:handoutMasterId r:id="rId48"/>
  </p:handoutMasterIdLst>
  <p:sldIdLst>
    <p:sldId id="319" r:id="rId2"/>
    <p:sldId id="997" r:id="rId3"/>
    <p:sldId id="1047" r:id="rId4"/>
    <p:sldId id="1025" r:id="rId5"/>
    <p:sldId id="992" r:id="rId6"/>
    <p:sldId id="1024" r:id="rId7"/>
    <p:sldId id="1048" r:id="rId8"/>
    <p:sldId id="1008" r:id="rId9"/>
    <p:sldId id="1011" r:id="rId10"/>
    <p:sldId id="1001" r:id="rId11"/>
    <p:sldId id="1010" r:id="rId12"/>
    <p:sldId id="998" r:id="rId13"/>
    <p:sldId id="1005" r:id="rId14"/>
    <p:sldId id="1017" r:id="rId15"/>
    <p:sldId id="999" r:id="rId16"/>
    <p:sldId id="1049" r:id="rId17"/>
    <p:sldId id="1050" r:id="rId18"/>
    <p:sldId id="1051" r:id="rId19"/>
    <p:sldId id="1052" r:id="rId20"/>
    <p:sldId id="1053" r:id="rId21"/>
    <p:sldId id="1026" r:id="rId22"/>
    <p:sldId id="1046" r:id="rId23"/>
    <p:sldId id="1012" r:id="rId24"/>
    <p:sldId id="1000" r:id="rId25"/>
    <p:sldId id="1058" r:id="rId26"/>
    <p:sldId id="1054" r:id="rId27"/>
    <p:sldId id="1056" r:id="rId28"/>
    <p:sldId id="1059" r:id="rId29"/>
    <p:sldId id="1055" r:id="rId30"/>
    <p:sldId id="1060" r:id="rId31"/>
    <p:sldId id="1007" r:id="rId32"/>
    <p:sldId id="1027" r:id="rId33"/>
    <p:sldId id="1018" r:id="rId34"/>
    <p:sldId id="1039" r:id="rId35"/>
    <p:sldId id="1063" r:id="rId36"/>
    <p:sldId id="1040" r:id="rId37"/>
    <p:sldId id="1061" r:id="rId38"/>
    <p:sldId id="1062" r:id="rId39"/>
    <p:sldId id="1042" r:id="rId40"/>
    <p:sldId id="1033" r:id="rId41"/>
    <p:sldId id="1034" r:id="rId42"/>
    <p:sldId id="1035" r:id="rId43"/>
    <p:sldId id="1006" r:id="rId44"/>
    <p:sldId id="1029" r:id="rId45"/>
    <p:sldId id="963" r:id="rId46"/>
  </p:sldIdLst>
  <p:sldSz cx="12192000" cy="6858000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prowadzenie i historia" id="{7F868749-F7FD-4DE9-B47D-B46CFAD6F4BD}">
          <p14:sldIdLst>
            <p14:sldId id="319"/>
            <p14:sldId id="997"/>
            <p14:sldId id="1047"/>
            <p14:sldId id="1025"/>
            <p14:sldId id="992"/>
            <p14:sldId id="1024"/>
          </p14:sldIdLst>
        </p14:section>
        <p14:section name="Rankingi" id="{33777429-C274-43DA-B472-4B50E494561E}">
          <p14:sldIdLst>
            <p14:sldId id="1048"/>
          </p14:sldIdLst>
        </p14:section>
        <p14:section name="IDUB + POB +WZB" id="{E5B9058A-95BB-4483-943B-A7E52F88EA28}">
          <p14:sldIdLst>
            <p14:sldId id="1008"/>
            <p14:sldId id="1011"/>
            <p14:sldId id="1001"/>
            <p14:sldId id="1010"/>
            <p14:sldId id="998"/>
            <p14:sldId id="1005"/>
            <p14:sldId id="1017"/>
          </p14:sldIdLst>
        </p14:section>
        <p14:section name="Dyscypliny, uprawnienia, ewaluacja" id="{8AF0FDB6-AC15-4D40-901A-3C77EF78548B}">
          <p14:sldIdLst>
            <p14:sldId id="999"/>
            <p14:sldId id="1049"/>
            <p14:sldId id="1050"/>
            <p14:sldId id="1051"/>
            <p14:sldId id="1052"/>
            <p14:sldId id="1053"/>
          </p14:sldIdLst>
        </p14:section>
        <p14:section name="Umiędzynarodowienie" id="{AC3E6917-5A0C-4A74-81B9-E5D977CF9888}">
          <p14:sldIdLst>
            <p14:sldId id="1026"/>
            <p14:sldId id="1046"/>
            <p14:sldId id="1012"/>
          </p14:sldIdLst>
        </p14:section>
        <p14:section name="Dydaktyka" id="{B179651C-B88F-4780-8A9F-57DD7A52B114}">
          <p14:sldIdLst>
            <p14:sldId id="1000"/>
            <p14:sldId id="1058"/>
            <p14:sldId id="1054"/>
          </p14:sldIdLst>
        </p14:section>
        <p14:section name="Studenci" id="{CA9F20CB-0713-4EBD-928F-F6636CA53DFD}">
          <p14:sldIdLst>
            <p14:sldId id="1056"/>
            <p14:sldId id="1059"/>
            <p14:sldId id="1055"/>
            <p14:sldId id="1060"/>
          </p14:sldIdLst>
        </p14:section>
        <p14:section name="Zrównoważony rozwój + CSR" id="{C45554C8-073E-4612-8364-4B0CA8D1C901}">
          <p14:sldIdLst>
            <p14:sldId id="1007"/>
            <p14:sldId id="1027"/>
            <p14:sldId id="1018"/>
            <p14:sldId id="1039"/>
            <p14:sldId id="1063"/>
            <p14:sldId id="1040"/>
            <p14:sldId id="1061"/>
            <p14:sldId id="1062"/>
            <p14:sldId id="1042"/>
          </p14:sldIdLst>
        </p14:section>
        <p14:section name="Współpraca z biznesem" id="{A7CF2B2C-7A21-45EC-84FD-8175B53FFB59}">
          <p14:sldIdLst>
            <p14:sldId id="1033"/>
            <p14:sldId id="1034"/>
            <p14:sldId id="1035"/>
            <p14:sldId id="1006"/>
            <p14:sldId id="1029"/>
          </p14:sldIdLst>
        </p14:section>
        <p14:section name="Zakończenie" id="{CFD0F00F-811D-4235-9930-D0C281F1BAEA}">
          <p14:sldIdLst>
            <p14:sldId id="9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80" userDrawn="1">
          <p15:clr>
            <a:srgbClr val="A4A3A4"/>
          </p15:clr>
        </p15:guide>
        <p15:guide id="5" pos="39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ek Podoba" initials="JP" lastIdx="8" clrIdx="0"/>
  <p:cmAuthor id="1" name="Katarzyna Greszta" initials="KG" lastIdx="0" clrIdx="1"/>
  <p:cmAuthor id="2" name="Izabela Snopek" initials="IS" lastIdx="1" clrIdx="2"/>
  <p:cmAuthor id="3" name="Monika Teklak" initials="MT" lastIdx="15" clrIdx="3"/>
  <p:cmAuthor id="4" name="Magdalena Jajszczyk" initials="MMJ" lastIdx="1" clrIdx="4">
    <p:extLst>
      <p:ext uri="{19B8F6BF-5375-455C-9EA6-DF929625EA0E}">
        <p15:presenceInfo xmlns:p15="http://schemas.microsoft.com/office/powerpoint/2012/main" userId="Magdalena Jajszczy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2319"/>
    <a:srgbClr val="782834"/>
    <a:srgbClr val="327826"/>
    <a:srgbClr val="311B1B"/>
    <a:srgbClr val="DEA900"/>
    <a:srgbClr val="C49500"/>
    <a:srgbClr val="2A579A"/>
    <a:srgbClr val="5788D1"/>
    <a:srgbClr val="6896CE"/>
    <a:srgbClr val="719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7" autoAdjust="0"/>
    <p:restoredTop sz="93099" autoAdjust="0"/>
  </p:normalViewPr>
  <p:slideViewPr>
    <p:cSldViewPr snapToObjects="1">
      <p:cViewPr varScale="1">
        <p:scale>
          <a:sx n="103" d="100"/>
          <a:sy n="103" d="100"/>
        </p:scale>
        <p:origin x="2034" y="102"/>
      </p:cViewPr>
      <p:guideLst>
        <p:guide orient="horz" pos="278"/>
        <p:guide pos="3840"/>
        <p:guide pos="3780"/>
        <p:guide pos="39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11" d="100"/>
          <a:sy n="111" d="100"/>
        </p:scale>
        <p:origin x="5190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B36EEBF-430B-43AB-AE06-EC30D50D0997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BA90314-0FAB-4A03-9846-17D472E408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32163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6B449D8-38CA-428E-9027-A112CF47A5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10205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588A4F-7E75-471E-9AB0-D6799BAF0E64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5B59453-C3CE-4426-B868-B97BC057AD5C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53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1414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Ten slajd do przerobienia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91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713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024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018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2725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386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380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535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072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9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83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45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5600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787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17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10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C2A85BF-189D-41E4-97B1-BB4D9AD7AAB8}" type="datetime1">
              <a:rPr lang="pl-PL" smtClean="0"/>
              <a:pPr>
                <a:defRPr/>
              </a:pPr>
              <a:t>2023-10-26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B449D8-38CA-428E-9027-A112CF47A57C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38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a tytułow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3675183" cy="6858001"/>
          </a:xfrm>
          <a:prstGeom prst="rect">
            <a:avLst/>
          </a:prstGeom>
        </p:spPr>
      </p:pic>
      <p:sp>
        <p:nvSpPr>
          <p:cNvPr id="9" name="Symbol zastępczy obrazu 8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1412781"/>
            <a:ext cx="12192000" cy="3497263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        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3C9DBD6-D4E9-4A64-AF1F-D47D0E7966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33" y="312308"/>
            <a:ext cx="3215906" cy="8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695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3430" userDrawn="1">
          <p15:clr>
            <a:srgbClr val="FBAE40"/>
          </p15:clr>
        </p15:guide>
        <p15:guide id="4" pos="363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29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334436" y="1557339"/>
            <a:ext cx="11523133" cy="4572000"/>
          </a:xfrm>
        </p:spPr>
        <p:txBody>
          <a:bodyPr/>
          <a:lstStyle>
            <a:lvl3pPr marL="357188" indent="-176213"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/>
            </a:lvl3pPr>
            <a:lvl4pPr marL="538163" indent="-180975">
              <a:tabLst>
                <a:tab pos="179388" algn="l"/>
                <a:tab pos="358775" algn="l"/>
                <a:tab pos="538163" algn="l"/>
                <a:tab pos="539750" algn="l"/>
                <a:tab pos="898525" algn="l"/>
                <a:tab pos="1079500" algn="l"/>
              </a:tabLst>
              <a:defRPr/>
            </a:lvl4pPr>
            <a:lvl5pPr marL="714375" indent="-176213">
              <a:tabLst>
                <a:tab pos="179388" algn="l"/>
                <a:tab pos="358775" algn="l"/>
                <a:tab pos="539750" algn="l"/>
                <a:tab pos="714375" algn="l"/>
                <a:tab pos="719138" algn="l"/>
                <a:tab pos="1079500" algn="l"/>
              </a:tabLst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054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1139" userDrawn="1">
          <p15:clr>
            <a:srgbClr val="FBAE40"/>
          </p15:clr>
        </p15:guide>
        <p15:guide id="5" orient="horz" pos="1366" userDrawn="1">
          <p15:clr>
            <a:srgbClr val="FBAE40"/>
          </p15:clr>
        </p15:guide>
        <p15:guide id="6" pos="6955" userDrawn="1">
          <p15:clr>
            <a:srgbClr val="FBAE40"/>
          </p15:clr>
        </p15:guide>
        <p15:guide id="7" orient="horz" pos="4042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3780" userDrawn="1">
          <p15:clr>
            <a:srgbClr val="FBAE40"/>
          </p15:clr>
        </p15:guide>
        <p15:guide id="10" pos="3900" userDrawn="1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po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13"/>
          </p:nvPr>
        </p:nvSpPr>
        <p:spPr>
          <a:xfrm>
            <a:off x="4176187" y="1557339"/>
            <a:ext cx="7681383" cy="45720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334437" y="1557338"/>
            <a:ext cx="35051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1" name="Symbol zastępczy obrazu 2"/>
          <p:cNvSpPr>
            <a:spLocks noGrp="1"/>
          </p:cNvSpPr>
          <p:nvPr>
            <p:ph type="pic" sz="quarter" idx="15"/>
          </p:nvPr>
        </p:nvSpPr>
        <p:spPr>
          <a:xfrm>
            <a:off x="334437" y="3109049"/>
            <a:ext cx="35051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2" name="Symbol zastępczy obrazu 2"/>
          <p:cNvSpPr>
            <a:spLocks noGrp="1"/>
          </p:cNvSpPr>
          <p:nvPr>
            <p:ph type="pic" sz="quarter" idx="16"/>
          </p:nvPr>
        </p:nvSpPr>
        <p:spPr>
          <a:xfrm>
            <a:off x="334437" y="4660760"/>
            <a:ext cx="35051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937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754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955" userDrawn="1">
          <p15:clr>
            <a:srgbClr val="FBAE40"/>
          </p15:clr>
        </p15:guide>
        <p15:guide id="8" orient="horz" pos="4042" userDrawn="1">
          <p15:clr>
            <a:srgbClr val="FBAE40"/>
          </p15:clr>
        </p15:guide>
        <p15:guide id="0" pos="2419" userDrawn="1">
          <p15:clr>
            <a:srgbClr val="FBAE40"/>
          </p15:clr>
        </p15:guide>
        <p15:guide id="9" pos="2631" userDrawn="1">
          <p15:clr>
            <a:srgbClr val="FBAE40"/>
          </p15:clr>
        </p15:guide>
        <p15:guide id="10" orient="horz" pos="981" userDrawn="1">
          <p15:clr>
            <a:srgbClr val="FBAE40"/>
          </p15:clr>
        </p15:guide>
        <p15:guide id="11" orient="horz" pos="368" userDrawn="1">
          <p15:clr>
            <a:srgbClr val="FBAE40"/>
          </p15:clr>
        </p15:guide>
        <p15:guide id="12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na gór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334433" y="1574269"/>
            <a:ext cx="3753987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334436" y="3681418"/>
            <a:ext cx="11523133" cy="24479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obrazu 2"/>
          <p:cNvSpPr>
            <a:spLocks noGrp="1"/>
          </p:cNvSpPr>
          <p:nvPr>
            <p:ph type="pic" sz="quarter" idx="12"/>
          </p:nvPr>
        </p:nvSpPr>
        <p:spPr>
          <a:xfrm>
            <a:off x="4213609" y="1574268"/>
            <a:ext cx="3753987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1" name="Symbol zastępczy obrazu 2"/>
          <p:cNvSpPr>
            <a:spLocks noGrp="1"/>
          </p:cNvSpPr>
          <p:nvPr>
            <p:ph type="pic" sz="quarter" idx="13"/>
          </p:nvPr>
        </p:nvSpPr>
        <p:spPr>
          <a:xfrm>
            <a:off x="8092789" y="1574269"/>
            <a:ext cx="3753987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260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754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955" userDrawn="1">
          <p15:clr>
            <a:srgbClr val="FBAE40"/>
          </p15:clr>
        </p15:guide>
        <p15:guide id="8" orient="horz" pos="4042" userDrawn="1">
          <p15:clr>
            <a:srgbClr val="FBAE40"/>
          </p15:clr>
        </p15:guide>
        <p15:guide id="9" pos="5049" userDrawn="1">
          <p15:clr>
            <a:srgbClr val="FBAE40"/>
          </p15:clr>
        </p15:guide>
        <p15:guide id="10" orient="horz" pos="981" userDrawn="1">
          <p15:clr>
            <a:srgbClr val="FBAE40"/>
          </p15:clr>
        </p15:guide>
        <p15:guide id="11" orient="horz" pos="368" userDrawn="1">
          <p15:clr>
            <a:srgbClr val="FBAE40"/>
          </p15:clr>
        </p15:guide>
        <p15:guide id="0" pos="5261" userDrawn="1">
          <p15:clr>
            <a:srgbClr val="FBAE40"/>
          </p15:clr>
        </p15:guide>
        <p15:guide id="12" orient="horz" pos="231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334436" y="1557338"/>
            <a:ext cx="11523133" cy="2627746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334433" y="4324577"/>
            <a:ext cx="3753987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15" name="Symbol zastępczy obrazu 2"/>
          <p:cNvSpPr>
            <a:spLocks noGrp="1"/>
          </p:cNvSpPr>
          <p:nvPr>
            <p:ph type="pic" sz="quarter" idx="12"/>
          </p:nvPr>
        </p:nvSpPr>
        <p:spPr>
          <a:xfrm>
            <a:off x="4213609" y="4324576"/>
            <a:ext cx="3753987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16" name="Symbol zastępczy obrazu 2"/>
          <p:cNvSpPr>
            <a:spLocks noGrp="1"/>
          </p:cNvSpPr>
          <p:nvPr>
            <p:ph type="pic" sz="quarter" idx="13"/>
          </p:nvPr>
        </p:nvSpPr>
        <p:spPr>
          <a:xfrm>
            <a:off x="8092789" y="4324577"/>
            <a:ext cx="3753987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568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754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955" userDrawn="1">
          <p15:clr>
            <a:srgbClr val="FBAE40"/>
          </p15:clr>
        </p15:guide>
        <p15:guide id="8" orient="horz" pos="4042" userDrawn="1">
          <p15:clr>
            <a:srgbClr val="FBAE40"/>
          </p15:clr>
        </p15:guide>
        <p15:guide id="9" pos="5049" userDrawn="1">
          <p15:clr>
            <a:srgbClr val="FBAE40"/>
          </p15:clr>
        </p15:guide>
        <p15:guide id="10" orient="horz" pos="981" userDrawn="1">
          <p15:clr>
            <a:srgbClr val="FBAE40"/>
          </p15:clr>
        </p15:guide>
        <p15:guide id="11" orient="horz" pos="368" userDrawn="1">
          <p15:clr>
            <a:srgbClr val="FBAE40"/>
          </p15:clr>
        </p15:guide>
        <p15:guide id="12" pos="5261" userDrawn="1">
          <p15:clr>
            <a:srgbClr val="FBAE40"/>
          </p15:clr>
        </p15:guide>
        <p15:guide id="13" orient="horz" pos="231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2"/>
          <p:cNvSpPr>
            <a:spLocks noGrp="1"/>
          </p:cNvSpPr>
          <p:nvPr>
            <p:ph type="body" sz="quarter" idx="21" hasCustomPrompt="1"/>
          </p:nvPr>
        </p:nvSpPr>
        <p:spPr>
          <a:xfrm>
            <a:off x="239349" y="5410412"/>
            <a:ext cx="3720016" cy="7909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50-375 Wrocław</a:t>
            </a:r>
          </a:p>
          <a:p>
            <a:pPr lvl="0"/>
            <a:r>
              <a:rPr lang="pl-PL" dirty="0"/>
              <a:t>ul. C. K. Norwida 25 </a:t>
            </a:r>
          </a:p>
        </p:txBody>
      </p:sp>
      <p:sp>
        <p:nvSpPr>
          <p:cNvPr id="16" name="Symbol zastępczy tekstu 2"/>
          <p:cNvSpPr>
            <a:spLocks noGrp="1"/>
          </p:cNvSpPr>
          <p:nvPr>
            <p:ph type="body" sz="quarter" idx="24" hasCustomPrompt="1"/>
          </p:nvPr>
        </p:nvSpPr>
        <p:spPr>
          <a:xfrm>
            <a:off x="4186733" y="5410411"/>
            <a:ext cx="3746128" cy="7909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Centrala: tel. 71 320 5020</a:t>
            </a:r>
          </a:p>
          <a:p>
            <a:pPr lvl="0"/>
            <a:r>
              <a:rPr lang="pl-PL" dirty="0"/>
              <a:t>Kancelaria Ogólna: tel. 71 320 5130 </a:t>
            </a:r>
          </a:p>
        </p:txBody>
      </p:sp>
      <p:sp>
        <p:nvSpPr>
          <p:cNvPr id="18" name="Symbol zastępczy tekstu 2"/>
          <p:cNvSpPr>
            <a:spLocks noGrp="1"/>
          </p:cNvSpPr>
          <p:nvPr>
            <p:ph type="body" sz="quarter" idx="26" hasCustomPrompt="1"/>
          </p:nvPr>
        </p:nvSpPr>
        <p:spPr>
          <a:xfrm>
            <a:off x="8160229" y="5410411"/>
            <a:ext cx="3671803" cy="7909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800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2400"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www.up.wroc.pl</a:t>
            </a:r>
          </a:p>
        </p:txBody>
      </p:sp>
      <p:sp>
        <p:nvSpPr>
          <p:cNvPr id="1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371605"/>
            <a:ext cx="12192000" cy="3497263"/>
          </a:xfrm>
        </p:spPr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rostokąt 2"/>
          <p:cNvSpPr/>
          <p:nvPr userDrawn="1"/>
        </p:nvSpPr>
        <p:spPr>
          <a:xfrm>
            <a:off x="5615948" y="6561348"/>
            <a:ext cx="6576053" cy="29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04485B8-E31E-445B-AA2C-8629218809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33" y="312308"/>
            <a:ext cx="3215906" cy="8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a rozdział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3675183" cy="6858001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3" y="4868863"/>
            <a:ext cx="12191999" cy="11887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11"/>
          <p:cNvSpPr>
            <a:spLocks noGrp="1"/>
          </p:cNvSpPr>
          <p:nvPr>
            <p:ph type="body" sz="quarter" idx="13"/>
          </p:nvPr>
        </p:nvSpPr>
        <p:spPr>
          <a:xfrm>
            <a:off x="3043271" y="4868868"/>
            <a:ext cx="9148732" cy="1188725"/>
          </a:xfrm>
          <a:prstGeom prst="rect">
            <a:avLst/>
          </a:prstGeom>
          <a:noFill/>
        </p:spPr>
        <p:txBody>
          <a:bodyPr wrap="square" lIns="180000" tIns="0" rIns="360000" bIns="0" anchor="ctr">
            <a:normAutofit/>
          </a:bodyPr>
          <a:lstStyle>
            <a:lvl1pPr algn="r">
              <a:buNone/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algn="r"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2400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2400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371605"/>
            <a:ext cx="12192000" cy="3497263"/>
          </a:xfrm>
        </p:spPr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4E21604-E9D4-43A2-805D-13D18719C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33" y="312308"/>
            <a:ext cx="3215906" cy="8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695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3430" userDrawn="1">
          <p15:clr>
            <a:srgbClr val="FBAE40"/>
          </p15:clr>
        </p15:guide>
        <p15:guide id="4" pos="363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293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ow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 userDrawn="1"/>
        </p:nvSpPr>
        <p:spPr>
          <a:xfrm>
            <a:off x="3" y="5445125"/>
            <a:ext cx="12191999" cy="1079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172777"/>
            <a:ext cx="12192000" cy="4272348"/>
          </a:xfrm>
        </p:spPr>
        <p:txBody>
          <a:bodyPr/>
          <a:lstStyle/>
          <a:p>
            <a:endParaRPr lang="pl-PL"/>
          </a:p>
        </p:txBody>
      </p:sp>
      <p:sp>
        <p:nvSpPr>
          <p:cNvPr id="18" name="Prostokąt 17"/>
          <p:cNvSpPr/>
          <p:nvPr userDrawn="1"/>
        </p:nvSpPr>
        <p:spPr>
          <a:xfrm>
            <a:off x="0" y="6524630"/>
            <a:ext cx="12192000" cy="333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334436" y="5445125"/>
            <a:ext cx="11523133" cy="1079500"/>
          </a:xfrm>
        </p:spPr>
        <p:txBody>
          <a:bodyPr anchor="ctr"/>
          <a:lstStyle>
            <a:lvl1pPr algn="r"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Tytuł 3"/>
          <p:cNvSpPr>
            <a:spLocks noGrp="1"/>
          </p:cNvSpPr>
          <p:nvPr>
            <p:ph type="title"/>
          </p:nvPr>
        </p:nvSpPr>
        <p:spPr>
          <a:xfrm>
            <a:off x="334436" y="238089"/>
            <a:ext cx="11523133" cy="82794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8D6EDD8-1A5A-449D-85C4-B67F4E5AA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619438"/>
            <a:ext cx="3172730" cy="1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695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3430" userDrawn="1">
          <p15:clr>
            <a:srgbClr val="FBAE40"/>
          </p15:clr>
        </p15:guide>
        <p15:guide id="4" pos="363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293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>
            <a:spLocks noGrp="1"/>
          </p:cNvSpPr>
          <p:nvPr>
            <p:ph sz="quarter" idx="14"/>
          </p:nvPr>
        </p:nvSpPr>
        <p:spPr>
          <a:xfrm>
            <a:off x="334436" y="1557339"/>
            <a:ext cx="11523133" cy="3671862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567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695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3430" userDrawn="1">
          <p15:clr>
            <a:srgbClr val="FBAE40"/>
          </p15:clr>
        </p15:guide>
        <p15:guide id="4" pos="363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293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0852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754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531" userDrawn="1">
          <p15:clr>
            <a:srgbClr val="FBAE40"/>
          </p15:clr>
        </p15:guide>
        <p15:guide id="8" orient="horz" pos="40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34436" y="1557339"/>
            <a:ext cx="11523133" cy="45720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979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754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955" userDrawn="1">
          <p15:clr>
            <a:srgbClr val="FBAE40"/>
          </p15:clr>
        </p15:guide>
        <p15:guide id="8" orient="horz" pos="4042" userDrawn="1">
          <p15:clr>
            <a:srgbClr val="FBAE40"/>
          </p15:clr>
        </p15:guide>
        <p15:guide id="9" orient="horz" pos="3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6BD9D6-652B-44C0-9152-4B91015C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287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wykresu 4"/>
          <p:cNvSpPr>
            <a:spLocks noGrp="1"/>
          </p:cNvSpPr>
          <p:nvPr>
            <p:ph type="chart" sz="quarter" idx="13"/>
          </p:nvPr>
        </p:nvSpPr>
        <p:spPr>
          <a:xfrm>
            <a:off x="336551" y="1557338"/>
            <a:ext cx="11521016" cy="4572000"/>
          </a:xfrm>
        </p:spPr>
        <p:txBody>
          <a:bodyPr/>
          <a:lstStyle/>
          <a:p>
            <a:endParaRPr lang="pl-PL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0" y="1196975"/>
            <a:ext cx="11040533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413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95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abeli 4"/>
          <p:cNvSpPr>
            <a:spLocks noGrp="1"/>
          </p:cNvSpPr>
          <p:nvPr>
            <p:ph type="tbl" sz="quarter" idx="15"/>
          </p:nvPr>
        </p:nvSpPr>
        <p:spPr>
          <a:xfrm>
            <a:off x="334436" y="1557339"/>
            <a:ext cx="11523133" cy="4572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125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5" orient="horz" pos="1139" userDrawn="1">
          <p15:clr>
            <a:srgbClr val="FBAE40"/>
          </p15:clr>
        </p15:guide>
        <p15:guide id="6" orient="horz" pos="1366" userDrawn="1">
          <p15:clr>
            <a:srgbClr val="FBAE40"/>
          </p15:clr>
        </p15:guide>
        <p15:guide id="7" pos="6955" userDrawn="1">
          <p15:clr>
            <a:srgbClr val="FBAE40"/>
          </p15:clr>
        </p15:guide>
        <p15:guide id="8" orient="horz" pos="4042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3780" userDrawn="1">
          <p15:clr>
            <a:srgbClr val="FBAE40"/>
          </p15:clr>
        </p15:guide>
        <p15:guide id="11" pos="39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3675183" cy="6858001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34436" y="1557343"/>
            <a:ext cx="11523133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334437" y="238089"/>
            <a:ext cx="8497871" cy="8279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1AA1517-287E-4216-A1C8-A23AFEA8618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619438"/>
            <a:ext cx="3172730" cy="1579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3" r:id="rId2"/>
    <p:sldLayoutId id="2147483695" r:id="rId3"/>
    <p:sldLayoutId id="2147483696" r:id="rId4"/>
    <p:sldLayoutId id="2147483680" r:id="rId5"/>
    <p:sldLayoutId id="2147483692" r:id="rId6"/>
    <p:sldLayoutId id="2147483701" r:id="rId7"/>
    <p:sldLayoutId id="2147483693" r:id="rId8"/>
    <p:sldLayoutId id="2147483688" r:id="rId9"/>
    <p:sldLayoutId id="2147483697" r:id="rId10"/>
    <p:sldLayoutId id="2147483689" r:id="rId11"/>
    <p:sldLayoutId id="2147483691" r:id="rId12"/>
    <p:sldLayoutId id="2147483694" r:id="rId13"/>
    <p:sldLayoutId id="214748368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pl-PL" sz="2400" b="0" kern="1200" dirty="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Font typeface="Arial" pitchFamily="34" charset="0"/>
        <a:tabLst>
          <a:tab pos="180000" algn="l"/>
          <a:tab pos="360000" algn="l"/>
          <a:tab pos="540000" algn="l"/>
          <a:tab pos="720000" algn="l"/>
          <a:tab pos="900000" algn="l"/>
          <a:tab pos="10800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180975" indent="-180975"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tabLst>
          <a:tab pos="180975" algn="l"/>
          <a:tab pos="357188" algn="l"/>
          <a:tab pos="538163" algn="l"/>
          <a:tab pos="714375" algn="l"/>
          <a:tab pos="896938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7800" algn="l" defTabSz="180000" rtl="0" fontAlgn="base">
        <a:spcBef>
          <a:spcPts val="300"/>
        </a:spcBef>
        <a:spcAft>
          <a:spcPct val="0"/>
        </a:spcAft>
        <a:buClr>
          <a:schemeClr val="tx2"/>
        </a:buClr>
        <a:buSzPct val="140000"/>
        <a:buFont typeface="Arial" panose="020B0604020202020204" pitchFamily="34" charset="0"/>
        <a:buChar char="•"/>
        <a:tabLst>
          <a:tab pos="179388" algn="l"/>
          <a:tab pos="357188" algn="l"/>
          <a:tab pos="358775" algn="l"/>
          <a:tab pos="538163" algn="l"/>
          <a:tab pos="719138" algn="l"/>
          <a:tab pos="898525" algn="l"/>
          <a:tab pos="10795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3pPr>
      <a:lvl4pPr marL="538163" indent="-180975"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◦"/>
        <a:tabLst>
          <a:tab pos="180000" algn="l"/>
          <a:tab pos="360000" algn="l"/>
          <a:tab pos="540000" algn="l"/>
          <a:tab pos="720000" algn="l"/>
          <a:tab pos="900000" algn="l"/>
          <a:tab pos="10800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4pPr>
      <a:lvl5pPr marL="714375" indent="-176213" algn="l" defTabSz="180000" rtl="0" fontAlgn="base">
        <a:spcBef>
          <a:spcPts val="300"/>
        </a:spcBef>
        <a:spcAft>
          <a:spcPct val="0"/>
        </a:spcAft>
        <a:buClr>
          <a:schemeClr val="tx2"/>
        </a:buClr>
        <a:buSzPct val="140000"/>
        <a:buFont typeface="Arial" panose="020B0604020202020204" pitchFamily="34" charset="0"/>
        <a:buChar char="◦"/>
        <a:tabLst>
          <a:tab pos="179388" algn="l"/>
          <a:tab pos="358775" algn="l"/>
          <a:tab pos="539750" algn="l"/>
          <a:tab pos="719138" algn="l"/>
          <a:tab pos="10795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6955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  <p15:guide id="8" orient="horz" pos="3974" userDrawn="1">
          <p15:clr>
            <a:srgbClr val="F26B43"/>
          </p15:clr>
        </p15:guide>
        <p15:guide id="9" orient="horz" pos="663" userDrawn="1">
          <p15:clr>
            <a:srgbClr val="F26B43"/>
          </p15:clr>
        </p15:guide>
        <p15:guide id="10" orient="horz" pos="142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324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26" Type="http://schemas.openxmlformats.org/officeDocument/2006/relationships/image" Target="../media/image85.svg"/><Relationship Id="rId39" Type="http://schemas.openxmlformats.org/officeDocument/2006/relationships/image" Target="../media/image98.png"/><Relationship Id="rId21" Type="http://schemas.openxmlformats.org/officeDocument/2006/relationships/image" Target="../media/image80.png"/><Relationship Id="rId34" Type="http://schemas.openxmlformats.org/officeDocument/2006/relationships/image" Target="../media/image93.svg"/><Relationship Id="rId42" Type="http://schemas.openxmlformats.org/officeDocument/2006/relationships/image" Target="../media/image101.svg"/><Relationship Id="rId47" Type="http://schemas.openxmlformats.org/officeDocument/2006/relationships/image" Target="../media/image106.png"/><Relationship Id="rId50" Type="http://schemas.openxmlformats.org/officeDocument/2006/relationships/image" Target="../media/image109.sv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6" Type="http://schemas.openxmlformats.org/officeDocument/2006/relationships/image" Target="../media/image75.jpeg"/><Relationship Id="rId29" Type="http://schemas.openxmlformats.org/officeDocument/2006/relationships/image" Target="../media/image88.png"/><Relationship Id="rId11" Type="http://schemas.openxmlformats.org/officeDocument/2006/relationships/image" Target="../media/image70.jpeg"/><Relationship Id="rId24" Type="http://schemas.openxmlformats.org/officeDocument/2006/relationships/image" Target="../media/image83.svg"/><Relationship Id="rId32" Type="http://schemas.openxmlformats.org/officeDocument/2006/relationships/image" Target="../media/image91.svg"/><Relationship Id="rId37" Type="http://schemas.openxmlformats.org/officeDocument/2006/relationships/image" Target="../media/image96.png"/><Relationship Id="rId40" Type="http://schemas.openxmlformats.org/officeDocument/2006/relationships/image" Target="../media/image99.svg"/><Relationship Id="rId45" Type="http://schemas.openxmlformats.org/officeDocument/2006/relationships/image" Target="../media/image104.png"/><Relationship Id="rId53" Type="http://schemas.openxmlformats.org/officeDocument/2006/relationships/image" Target="../media/image112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19" Type="http://schemas.openxmlformats.org/officeDocument/2006/relationships/image" Target="../media/image78.png"/><Relationship Id="rId31" Type="http://schemas.openxmlformats.org/officeDocument/2006/relationships/image" Target="../media/image90.png"/><Relationship Id="rId44" Type="http://schemas.openxmlformats.org/officeDocument/2006/relationships/image" Target="../media/image103.svg"/><Relationship Id="rId52" Type="http://schemas.openxmlformats.org/officeDocument/2006/relationships/image" Target="../media/image111.sv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Relationship Id="rId22" Type="http://schemas.openxmlformats.org/officeDocument/2006/relationships/image" Target="../media/image81.svg"/><Relationship Id="rId27" Type="http://schemas.openxmlformats.org/officeDocument/2006/relationships/image" Target="../media/image86.png"/><Relationship Id="rId30" Type="http://schemas.openxmlformats.org/officeDocument/2006/relationships/image" Target="../media/image89.svg"/><Relationship Id="rId35" Type="http://schemas.openxmlformats.org/officeDocument/2006/relationships/image" Target="../media/image94.png"/><Relationship Id="rId43" Type="http://schemas.openxmlformats.org/officeDocument/2006/relationships/image" Target="../media/image102.png"/><Relationship Id="rId48" Type="http://schemas.openxmlformats.org/officeDocument/2006/relationships/image" Target="../media/image107.svg"/><Relationship Id="rId8" Type="http://schemas.openxmlformats.org/officeDocument/2006/relationships/image" Target="../media/image67.jpeg"/><Relationship Id="rId51" Type="http://schemas.openxmlformats.org/officeDocument/2006/relationships/image" Target="../media/image110.png"/><Relationship Id="rId3" Type="http://schemas.openxmlformats.org/officeDocument/2006/relationships/image" Target="../media/image62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svg"/><Relationship Id="rId46" Type="http://schemas.openxmlformats.org/officeDocument/2006/relationships/image" Target="../media/image105.svg"/><Relationship Id="rId20" Type="http://schemas.openxmlformats.org/officeDocument/2006/relationships/image" Target="../media/image79.svg"/><Relationship Id="rId41" Type="http://schemas.openxmlformats.org/officeDocument/2006/relationships/image" Target="../media/image100.png"/><Relationship Id="rId54" Type="http://schemas.openxmlformats.org/officeDocument/2006/relationships/image" Target="../media/image11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15" Type="http://schemas.openxmlformats.org/officeDocument/2006/relationships/image" Target="../media/image74.jpeg"/><Relationship Id="rId23" Type="http://schemas.openxmlformats.org/officeDocument/2006/relationships/image" Target="../media/image82.png"/><Relationship Id="rId28" Type="http://schemas.openxmlformats.org/officeDocument/2006/relationships/image" Target="../media/image87.svg"/><Relationship Id="rId36" Type="http://schemas.openxmlformats.org/officeDocument/2006/relationships/image" Target="../media/image95.svg"/><Relationship Id="rId49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26" Type="http://schemas.openxmlformats.org/officeDocument/2006/relationships/image" Target="../media/image155.png"/><Relationship Id="rId3" Type="http://schemas.openxmlformats.org/officeDocument/2006/relationships/image" Target="../media/image132.jpeg"/><Relationship Id="rId21" Type="http://schemas.openxmlformats.org/officeDocument/2006/relationships/image" Target="../media/image150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5" Type="http://schemas.openxmlformats.org/officeDocument/2006/relationships/image" Target="../media/image1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5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24" Type="http://schemas.openxmlformats.org/officeDocument/2006/relationships/image" Target="../media/image153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23" Type="http://schemas.openxmlformats.org/officeDocument/2006/relationships/image" Target="../media/image152.png"/><Relationship Id="rId10" Type="http://schemas.openxmlformats.org/officeDocument/2006/relationships/image" Target="../media/image139.png"/><Relationship Id="rId19" Type="http://schemas.openxmlformats.org/officeDocument/2006/relationships/image" Target="../media/image148.pn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Relationship Id="rId22" Type="http://schemas.openxmlformats.org/officeDocument/2006/relationships/image" Target="../media/image151.png"/><Relationship Id="rId27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9.jpeg"/><Relationship Id="rId3" Type="http://schemas.openxmlformats.org/officeDocument/2006/relationships/image" Target="../media/image159.png"/><Relationship Id="rId7" Type="http://schemas.openxmlformats.org/officeDocument/2006/relationships/image" Target="../media/image163.jpeg"/><Relationship Id="rId12" Type="http://schemas.openxmlformats.org/officeDocument/2006/relationships/image" Target="../media/image16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png"/><Relationship Id="rId11" Type="http://schemas.openxmlformats.org/officeDocument/2006/relationships/image" Target="../media/image167.jpeg"/><Relationship Id="rId5" Type="http://schemas.openxmlformats.org/officeDocument/2006/relationships/image" Target="../media/image161.png"/><Relationship Id="rId10" Type="http://schemas.openxmlformats.org/officeDocument/2006/relationships/image" Target="../media/image166.jpeg"/><Relationship Id="rId4" Type="http://schemas.openxmlformats.org/officeDocument/2006/relationships/image" Target="../media/image160.png"/><Relationship Id="rId9" Type="http://schemas.openxmlformats.org/officeDocument/2006/relationships/image" Target="../media/image1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70.jp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image" Target="../media/image1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4.jpg"/><Relationship Id="rId4" Type="http://schemas.openxmlformats.org/officeDocument/2006/relationships/image" Target="../media/image1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g"/><Relationship Id="rId3" Type="http://schemas.openxmlformats.org/officeDocument/2006/relationships/image" Target="../media/image188.jpg"/><Relationship Id="rId7" Type="http://schemas.openxmlformats.org/officeDocument/2006/relationships/image" Target="../media/image19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png"/><Relationship Id="rId5" Type="http://schemas.openxmlformats.org/officeDocument/2006/relationships/image" Target="../media/image190.jpeg"/><Relationship Id="rId10" Type="http://schemas.openxmlformats.org/officeDocument/2006/relationships/image" Target="../media/image195.jpg"/><Relationship Id="rId4" Type="http://schemas.openxmlformats.org/officeDocument/2006/relationships/image" Target="../media/image189.jpeg"/><Relationship Id="rId9" Type="http://schemas.openxmlformats.org/officeDocument/2006/relationships/image" Target="../media/image19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svg"/><Relationship Id="rId5" Type="http://schemas.openxmlformats.org/officeDocument/2006/relationships/image" Target="../media/image212.png"/><Relationship Id="rId4" Type="http://schemas.openxmlformats.org/officeDocument/2006/relationships/image" Target="../media/image2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svg"/><Relationship Id="rId3" Type="http://schemas.openxmlformats.org/officeDocument/2006/relationships/image" Target="../media/image221.png"/><Relationship Id="rId7" Type="http://schemas.openxmlformats.org/officeDocument/2006/relationships/image" Target="../media/image224.pn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4" Type="http://schemas.openxmlformats.org/officeDocument/2006/relationships/image" Target="../media/image103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svg"/><Relationship Id="rId4" Type="http://schemas.openxmlformats.org/officeDocument/2006/relationships/image" Target="../media/image9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FBA34635-1B56-4E19-80E9-192549085E20}"/>
              </a:ext>
            </a:extLst>
          </p:cNvPr>
          <p:cNvSpPr/>
          <p:nvPr/>
        </p:nvSpPr>
        <p:spPr>
          <a:xfrm>
            <a:off x="0" y="0"/>
            <a:ext cx="39357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3B728F-B6FE-46FE-8000-11D5DB94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78" r="6423"/>
          <a:stretch/>
        </p:blipFill>
        <p:spPr>
          <a:xfrm>
            <a:off x="1127448" y="1124744"/>
            <a:ext cx="4782995" cy="4485213"/>
          </a:xfrm>
          <a:prstGeom prst="rect">
            <a:avLst/>
          </a:prstGeom>
        </p:spPr>
      </p:pic>
      <p:sp>
        <p:nvSpPr>
          <p:cNvPr id="12" name="Tytuł 2">
            <a:extLst>
              <a:ext uri="{FF2B5EF4-FFF2-40B4-BE49-F238E27FC236}">
                <a16:creationId xmlns:a16="http://schemas.microsoft.com/office/drawing/2014/main" id="{A834B215-7366-4B27-AB88-C06ED7573533}"/>
              </a:ext>
            </a:extLst>
          </p:cNvPr>
          <p:cNvSpPr txBox="1">
            <a:spLocks/>
          </p:cNvSpPr>
          <p:nvPr/>
        </p:nvSpPr>
        <p:spPr>
          <a:xfrm>
            <a:off x="6577393" y="3573016"/>
            <a:ext cx="4494961" cy="11300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4000" b="1" dirty="0"/>
              <a:t>Uniwersytet</a:t>
            </a:r>
          </a:p>
          <a:p>
            <a:r>
              <a:rPr lang="pl-PL" sz="4000" b="1" spc="100" dirty="0"/>
              <a:t>Przyrodniczy</a:t>
            </a:r>
          </a:p>
          <a:p>
            <a:r>
              <a:rPr lang="pl-PL" sz="4000" b="1" spc="100" dirty="0"/>
              <a:t>we Wrocławiu</a:t>
            </a: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8C0B93C0-7FE1-4FD5-AD17-EF705095E466}"/>
              </a:ext>
            </a:extLst>
          </p:cNvPr>
          <p:cNvSpPr txBox="1">
            <a:spLocks/>
          </p:cNvSpPr>
          <p:nvPr/>
        </p:nvSpPr>
        <p:spPr>
          <a:xfrm>
            <a:off x="6575343" y="5085184"/>
            <a:ext cx="295232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000" spc="100" dirty="0">
                <a:solidFill>
                  <a:srgbClr val="132319"/>
                </a:solidFill>
              </a:rPr>
              <a:t>mamy zielone pojęcie</a:t>
            </a:r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61D41363-F27E-41D3-B9D5-457C78CF74D6}"/>
              </a:ext>
            </a:extLst>
          </p:cNvPr>
          <p:cNvSpPr txBox="1">
            <a:spLocks/>
          </p:cNvSpPr>
          <p:nvPr/>
        </p:nvSpPr>
        <p:spPr>
          <a:xfrm>
            <a:off x="1127448" y="5783233"/>
            <a:ext cx="295232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200" dirty="0">
                <a:solidFill>
                  <a:schemeClr val="bg1"/>
                </a:solidFill>
              </a:rPr>
              <a:t>WWW.UPWR.EDU.PL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3FB9472-6AA5-42E8-BF66-0ADA537367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r="25608" b="1503"/>
          <a:stretch/>
        </p:blipFill>
        <p:spPr>
          <a:xfrm>
            <a:off x="1127449" y="1122130"/>
            <a:ext cx="4782994" cy="44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7329881" y="1685247"/>
            <a:ext cx="3024336" cy="4927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A169EB7B-BCA3-4B61-9A1F-B3D5FA89021B}"/>
              </a:ext>
            </a:extLst>
          </p:cNvPr>
          <p:cNvSpPr txBox="1">
            <a:spLocks/>
          </p:cNvSpPr>
          <p:nvPr/>
        </p:nvSpPr>
        <p:spPr>
          <a:xfrm>
            <a:off x="6378216" y="1196752"/>
            <a:ext cx="4351602" cy="838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800" b="1" spc="100" dirty="0">
                <a:solidFill>
                  <a:srgbClr val="132319"/>
                </a:solidFill>
              </a:rPr>
              <a:t>Trzy filary</a:t>
            </a:r>
            <a:br>
              <a:rPr lang="pl-PL" sz="2800" b="1" spc="100" dirty="0">
                <a:solidFill>
                  <a:srgbClr val="132319"/>
                </a:solidFill>
              </a:rPr>
            </a:br>
            <a:r>
              <a:rPr lang="pl-PL" sz="2800" b="1" spc="100" dirty="0">
                <a:solidFill>
                  <a:srgbClr val="132319"/>
                </a:solidFill>
              </a:rPr>
              <a:t>doskonałości naukowej </a:t>
            </a:r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9F817B02-3E20-4C88-BAC3-A2E109E8E828}"/>
              </a:ext>
            </a:extLst>
          </p:cNvPr>
          <p:cNvSpPr txBox="1">
            <a:spLocks/>
          </p:cNvSpPr>
          <p:nvPr/>
        </p:nvSpPr>
        <p:spPr>
          <a:xfrm>
            <a:off x="2258378" y="1626758"/>
            <a:ext cx="3748037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000" dirty="0">
                <a:solidFill>
                  <a:srgbClr val="132319"/>
                </a:solidFill>
              </a:rPr>
              <a:t>Wzmocnienie </a:t>
            </a:r>
            <a:r>
              <a:rPr lang="pl-PL" sz="2000" b="1" dirty="0">
                <a:solidFill>
                  <a:srgbClr val="132319"/>
                </a:solidFill>
              </a:rPr>
              <a:t>współpracy międzynarodowej </a:t>
            </a:r>
            <a:r>
              <a:rPr lang="pl-PL" sz="2000" dirty="0">
                <a:solidFill>
                  <a:srgbClr val="132319"/>
                </a:solidFill>
              </a:rPr>
              <a:t>oraz zwiększenie oddziaływania </a:t>
            </a:r>
            <a:r>
              <a:rPr lang="pl-PL" sz="2000" b="1" dirty="0">
                <a:solidFill>
                  <a:srgbClr val="132319"/>
                </a:solidFill>
              </a:rPr>
              <a:t>Wiodących Zespołów Badawczych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EA73855-A2BF-423C-90F6-4646ECEB60B6}"/>
              </a:ext>
            </a:extLst>
          </p:cNvPr>
          <p:cNvSpPr/>
          <p:nvPr/>
        </p:nvSpPr>
        <p:spPr>
          <a:xfrm rot="5400000">
            <a:off x="1039120" y="1285108"/>
            <a:ext cx="838958" cy="848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Tytuł 2">
            <a:extLst>
              <a:ext uri="{FF2B5EF4-FFF2-40B4-BE49-F238E27FC236}">
                <a16:creationId xmlns:a16="http://schemas.microsoft.com/office/drawing/2014/main" id="{7B81DFEB-B5F8-4CB0-BF4F-80A3BC7E8503}"/>
              </a:ext>
            </a:extLst>
          </p:cNvPr>
          <p:cNvSpPr txBox="1">
            <a:spLocks/>
          </p:cNvSpPr>
          <p:nvPr/>
        </p:nvSpPr>
        <p:spPr>
          <a:xfrm>
            <a:off x="2258379" y="3327105"/>
            <a:ext cx="2952328" cy="7618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000" dirty="0">
                <a:solidFill>
                  <a:srgbClr val="132319"/>
                </a:solidFill>
              </a:rPr>
              <a:t>Podniesienie </a:t>
            </a:r>
            <a:r>
              <a:rPr lang="pl-PL" sz="2000" b="1" dirty="0">
                <a:solidFill>
                  <a:srgbClr val="132319"/>
                </a:solidFill>
              </a:rPr>
              <a:t>jakości kształcenia</a:t>
            </a:r>
            <a:r>
              <a:rPr lang="pl-PL" sz="2000" dirty="0">
                <a:solidFill>
                  <a:srgbClr val="132319"/>
                </a:solidFill>
              </a:rPr>
              <a:t> i rozwoju zawodowego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A209D576-BD0C-493F-90FB-9C0D2870D36D}"/>
              </a:ext>
            </a:extLst>
          </p:cNvPr>
          <p:cNvSpPr/>
          <p:nvPr/>
        </p:nvSpPr>
        <p:spPr>
          <a:xfrm rot="5400000">
            <a:off x="1039120" y="3315565"/>
            <a:ext cx="838958" cy="848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F9A05689-EF13-4C61-910F-B8DFC4B520FC}"/>
              </a:ext>
            </a:extLst>
          </p:cNvPr>
          <p:cNvSpPr/>
          <p:nvPr/>
        </p:nvSpPr>
        <p:spPr>
          <a:xfrm rot="5400000">
            <a:off x="1042743" y="4813551"/>
            <a:ext cx="838958" cy="848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42C82985-D43F-43FB-8FAC-FFACDE2360CA}"/>
              </a:ext>
            </a:extLst>
          </p:cNvPr>
          <p:cNvSpPr txBox="1">
            <a:spLocks/>
          </p:cNvSpPr>
          <p:nvPr/>
        </p:nvSpPr>
        <p:spPr>
          <a:xfrm>
            <a:off x="6973795" y="3389944"/>
            <a:ext cx="3630934" cy="21903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podniesienie poziomu działalności naukowej i jakości kształcenia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podniesienie międzynarodowego znaczenia uczelni </a:t>
            </a:r>
            <a:endParaRPr lang="pl-PL" sz="1800" spc="100" dirty="0">
              <a:solidFill>
                <a:schemeClr val="bg1"/>
              </a:solidFill>
            </a:endParaRPr>
          </a:p>
        </p:txBody>
      </p:sp>
      <p:pic>
        <p:nvPicPr>
          <p:cNvPr id="4" name="Grafika 3" descr="Głowa z kołami zębatymi">
            <a:extLst>
              <a:ext uri="{FF2B5EF4-FFF2-40B4-BE49-F238E27FC236}">
                <a16:creationId xmlns:a16="http://schemas.microsoft.com/office/drawing/2014/main" id="{7ABFDA6A-9C38-474B-82CA-19422B9F16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2278" y="3492694"/>
            <a:ext cx="532641" cy="532641"/>
          </a:xfrm>
          <a:prstGeom prst="rect">
            <a:avLst/>
          </a:prstGeom>
        </p:spPr>
      </p:pic>
      <p:pic>
        <p:nvPicPr>
          <p:cNvPr id="8" name="Grafika 7" descr="Uścisk dłoni">
            <a:extLst>
              <a:ext uri="{FF2B5EF4-FFF2-40B4-BE49-F238E27FC236}">
                <a16:creationId xmlns:a16="http://schemas.microsoft.com/office/drawing/2014/main" id="{15E8232F-7A2C-4BA1-BFB7-1F512CAC59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653" y="1368036"/>
            <a:ext cx="690677" cy="690677"/>
          </a:xfrm>
          <a:prstGeom prst="rect">
            <a:avLst/>
          </a:prstGeom>
        </p:spPr>
      </p:pic>
      <p:pic>
        <p:nvPicPr>
          <p:cNvPr id="13" name="Grafika 12" descr="Bank">
            <a:extLst>
              <a:ext uri="{FF2B5EF4-FFF2-40B4-BE49-F238E27FC236}">
                <a16:creationId xmlns:a16="http://schemas.microsoft.com/office/drawing/2014/main" id="{873BA06A-2F56-4D65-AE4C-FA884FF1AA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1672" y="4935478"/>
            <a:ext cx="532641" cy="532641"/>
          </a:xfrm>
          <a:prstGeom prst="rect">
            <a:avLst/>
          </a:prstGeom>
        </p:spPr>
      </p:pic>
      <p:sp>
        <p:nvSpPr>
          <p:cNvPr id="18" name="Tytuł 2">
            <a:extLst>
              <a:ext uri="{FF2B5EF4-FFF2-40B4-BE49-F238E27FC236}">
                <a16:creationId xmlns:a16="http://schemas.microsoft.com/office/drawing/2014/main" id="{6A3F7F75-FC35-4922-A61C-2E0C56FECBF5}"/>
              </a:ext>
            </a:extLst>
          </p:cNvPr>
          <p:cNvSpPr txBox="1">
            <a:spLocks/>
          </p:cNvSpPr>
          <p:nvPr/>
        </p:nvSpPr>
        <p:spPr>
          <a:xfrm>
            <a:off x="2258379" y="4818427"/>
            <a:ext cx="3270894" cy="7618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000" dirty="0">
                <a:solidFill>
                  <a:srgbClr val="132319"/>
                </a:solidFill>
              </a:rPr>
              <a:t>Zwiększenie </a:t>
            </a:r>
            <a:r>
              <a:rPr lang="pl-PL" sz="2000" b="1" dirty="0">
                <a:solidFill>
                  <a:srgbClr val="132319"/>
                </a:solidFill>
              </a:rPr>
              <a:t>doskonałości operacyjnej</a:t>
            </a:r>
            <a:r>
              <a:rPr lang="pl-PL" sz="2000" dirty="0">
                <a:solidFill>
                  <a:srgbClr val="132319"/>
                </a:solidFill>
              </a:rPr>
              <a:t> administracji uczelni</a:t>
            </a:r>
          </a:p>
        </p:txBody>
      </p:sp>
    </p:spTree>
    <p:extLst>
      <p:ext uri="{BB962C8B-B14F-4D97-AF65-F5344CB8AC3E}">
        <p14:creationId xmlns:p14="http://schemas.microsoft.com/office/powerpoint/2010/main" val="9049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FE6FD6-27B2-406E-9413-FC5B0A70D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8"/>
          <a:stretch/>
        </p:blipFill>
        <p:spPr>
          <a:xfrm>
            <a:off x="698281" y="-7194"/>
            <a:ext cx="5144528" cy="6865193"/>
          </a:xfrm>
          <a:prstGeom prst="rect">
            <a:avLst/>
          </a:prstGeom>
        </p:spPr>
      </p:pic>
      <p:sp>
        <p:nvSpPr>
          <p:cNvPr id="9" name="Tytuł 2">
            <a:extLst>
              <a:ext uri="{FF2B5EF4-FFF2-40B4-BE49-F238E27FC236}">
                <a16:creationId xmlns:a16="http://schemas.microsoft.com/office/drawing/2014/main" id="{33B09D31-62AF-4677-AFAF-669CEDCE93A5}"/>
              </a:ext>
            </a:extLst>
          </p:cNvPr>
          <p:cNvSpPr txBox="1">
            <a:spLocks/>
          </p:cNvSpPr>
          <p:nvPr/>
        </p:nvSpPr>
        <p:spPr>
          <a:xfrm>
            <a:off x="6808711" y="3922573"/>
            <a:ext cx="2439523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1600" spc="1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5725068" y="-376530"/>
            <a:ext cx="3312366" cy="7755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10B34966-27AE-4FA2-A72A-C344719DB952}"/>
              </a:ext>
            </a:extLst>
          </p:cNvPr>
          <p:cNvSpPr txBox="1">
            <a:spLocks/>
          </p:cNvSpPr>
          <p:nvPr/>
        </p:nvSpPr>
        <p:spPr>
          <a:xfrm>
            <a:off x="4449873" y="3850283"/>
            <a:ext cx="1497012" cy="237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400" spc="100" dirty="0">
                <a:solidFill>
                  <a:schemeClr val="bg1"/>
                </a:solidFill>
              </a:rPr>
              <a:t>WETERYNARIA</a:t>
            </a: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3F9EABAB-9567-492C-B74A-25B0EC5737F8}"/>
              </a:ext>
            </a:extLst>
          </p:cNvPr>
          <p:cNvSpPr txBox="1">
            <a:spLocks/>
          </p:cNvSpPr>
          <p:nvPr/>
        </p:nvSpPr>
        <p:spPr>
          <a:xfrm>
            <a:off x="6667478" y="3850283"/>
            <a:ext cx="1497012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400" spc="100" dirty="0">
                <a:solidFill>
                  <a:schemeClr val="bg1"/>
                </a:solidFill>
              </a:rPr>
              <a:t>TECHNOLOGIA</a:t>
            </a:r>
            <a:br>
              <a:rPr lang="pl-PL" sz="1400" spc="100" dirty="0">
                <a:solidFill>
                  <a:schemeClr val="bg1"/>
                </a:solidFill>
              </a:rPr>
            </a:br>
            <a:r>
              <a:rPr lang="pl-PL" sz="1400" spc="100" dirty="0">
                <a:solidFill>
                  <a:schemeClr val="bg1"/>
                </a:solidFill>
              </a:rPr>
              <a:t>I NAUKI O ŻYWNOŚCI</a:t>
            </a: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id="{10D57736-362C-4E1D-9DDE-731A8D01C24F}"/>
              </a:ext>
            </a:extLst>
          </p:cNvPr>
          <p:cNvSpPr txBox="1">
            <a:spLocks/>
          </p:cNvSpPr>
          <p:nvPr/>
        </p:nvSpPr>
        <p:spPr>
          <a:xfrm>
            <a:off x="9031244" y="3850283"/>
            <a:ext cx="1497012" cy="3815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400" spc="100" dirty="0">
                <a:solidFill>
                  <a:schemeClr val="bg1"/>
                </a:solidFill>
              </a:rPr>
              <a:t>NAUKI O ŚRODOWISKU</a:t>
            </a:r>
          </a:p>
        </p:txBody>
      </p:sp>
      <p:pic>
        <p:nvPicPr>
          <p:cNvPr id="12" name="Grafika 11" descr="Odciski łap">
            <a:extLst>
              <a:ext uri="{FF2B5EF4-FFF2-40B4-BE49-F238E27FC236}">
                <a16:creationId xmlns:a16="http://schemas.microsoft.com/office/drawing/2014/main" id="{8A48C52D-6E90-44EB-9112-562A46E6C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2652" y="3186093"/>
            <a:ext cx="613683" cy="613683"/>
          </a:xfrm>
          <a:prstGeom prst="rect">
            <a:avLst/>
          </a:prstGeom>
        </p:spPr>
      </p:pic>
      <p:pic>
        <p:nvPicPr>
          <p:cNvPr id="13" name="Grafika 12" descr="Kula ziemska — Afryka i Europa">
            <a:extLst>
              <a:ext uri="{FF2B5EF4-FFF2-40B4-BE49-F238E27FC236}">
                <a16:creationId xmlns:a16="http://schemas.microsoft.com/office/drawing/2014/main" id="{8CAD7595-6231-4AEF-A947-AB8B9491F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7280" y="3186093"/>
            <a:ext cx="613683" cy="613683"/>
          </a:xfrm>
          <a:prstGeom prst="rect">
            <a:avLst/>
          </a:prstGeom>
        </p:spPr>
      </p:pic>
      <p:pic>
        <p:nvPicPr>
          <p:cNvPr id="14" name="Grafika 13" descr="Widelec i nóż">
            <a:extLst>
              <a:ext uri="{FF2B5EF4-FFF2-40B4-BE49-F238E27FC236}">
                <a16:creationId xmlns:a16="http://schemas.microsoft.com/office/drawing/2014/main" id="{C1567CFB-7B49-4196-B1C8-2E94E354E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9142" y="3186092"/>
            <a:ext cx="613683" cy="613683"/>
          </a:xfrm>
          <a:prstGeom prst="rect">
            <a:avLst/>
          </a:prstGeom>
        </p:spPr>
      </p:pic>
      <p:sp>
        <p:nvSpPr>
          <p:cNvPr id="15" name="Tytuł 2">
            <a:extLst>
              <a:ext uri="{FF2B5EF4-FFF2-40B4-BE49-F238E27FC236}">
                <a16:creationId xmlns:a16="http://schemas.microsoft.com/office/drawing/2014/main" id="{B10CC532-288B-4446-8B0A-10CA343A7069}"/>
              </a:ext>
            </a:extLst>
          </p:cNvPr>
          <p:cNvSpPr txBox="1">
            <a:spLocks/>
          </p:cNvSpPr>
          <p:nvPr/>
        </p:nvSpPr>
        <p:spPr>
          <a:xfrm>
            <a:off x="4846234" y="2152258"/>
            <a:ext cx="5076483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000" b="1" spc="100" dirty="0">
                <a:solidFill>
                  <a:schemeClr val="bg1"/>
                </a:solidFill>
              </a:rPr>
              <a:t>PRIORYTETOWE OBSZARY BADAWCZE</a:t>
            </a:r>
          </a:p>
        </p:txBody>
      </p:sp>
    </p:spTree>
    <p:extLst>
      <p:ext uri="{BB962C8B-B14F-4D97-AF65-F5344CB8AC3E}">
        <p14:creationId xmlns:p14="http://schemas.microsoft.com/office/powerpoint/2010/main" val="401022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18EA5E83-69A6-49AF-A022-BE8F23C85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079" r="6396" b="22664"/>
          <a:stretch/>
        </p:blipFill>
        <p:spPr>
          <a:xfrm>
            <a:off x="8327675" y="4444602"/>
            <a:ext cx="3333325" cy="18407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6FEB0D-EC4A-43C3-91D8-74828942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15667"/>
          <a:stretch/>
        </p:blipFill>
        <p:spPr>
          <a:xfrm>
            <a:off x="8324094" y="540012"/>
            <a:ext cx="3353233" cy="183551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781B89D-7A6B-42C5-B20C-2150A7E296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942"/>
          <a:stretch/>
        </p:blipFill>
        <p:spPr>
          <a:xfrm>
            <a:off x="8327674" y="2482494"/>
            <a:ext cx="3333326" cy="1855137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 rot="5400000">
            <a:off x="1652467" y="3291054"/>
            <a:ext cx="2190322" cy="2952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26488D5A-E87E-4B55-8A83-2466695359C8}"/>
              </a:ext>
            </a:extLst>
          </p:cNvPr>
          <p:cNvSpPr txBox="1">
            <a:spLocks/>
          </p:cNvSpPr>
          <p:nvPr/>
        </p:nvSpPr>
        <p:spPr>
          <a:xfrm>
            <a:off x="1487488" y="4481648"/>
            <a:ext cx="241367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3200" b="1" spc="1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B3EE79B6-147D-4BA3-978E-68479EC233CD}"/>
              </a:ext>
            </a:extLst>
          </p:cNvPr>
          <p:cNvSpPr txBox="1">
            <a:spLocks/>
          </p:cNvSpPr>
          <p:nvPr/>
        </p:nvSpPr>
        <p:spPr>
          <a:xfrm>
            <a:off x="1514735" y="5146214"/>
            <a:ext cx="2040896" cy="13982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</a:rPr>
              <a:t>Wiodących Zespołów Badawczych</a:t>
            </a:r>
            <a:endParaRPr lang="pl-PL" sz="1600" spc="100" dirty="0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08136C9-B843-4D59-888F-17F0A8158B9F}"/>
              </a:ext>
            </a:extLst>
          </p:cNvPr>
          <p:cNvSpPr/>
          <p:nvPr/>
        </p:nvSpPr>
        <p:spPr>
          <a:xfrm rot="5400000">
            <a:off x="4896265" y="3335172"/>
            <a:ext cx="2190322" cy="2864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A1136C1F-158A-4F3E-8159-7771AA5C60D0}"/>
              </a:ext>
            </a:extLst>
          </p:cNvPr>
          <p:cNvSpPr txBox="1">
            <a:spLocks/>
          </p:cNvSpPr>
          <p:nvPr/>
        </p:nvSpPr>
        <p:spPr>
          <a:xfrm>
            <a:off x="4727406" y="4484155"/>
            <a:ext cx="241367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3200" b="1" spc="100" dirty="0">
                <a:solidFill>
                  <a:schemeClr val="bg1"/>
                </a:solidFill>
              </a:rPr>
              <a:t>170</a:t>
            </a: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ADEEF0A6-295A-479D-909F-3DB35433DAFF}"/>
              </a:ext>
            </a:extLst>
          </p:cNvPr>
          <p:cNvSpPr txBox="1">
            <a:spLocks/>
          </p:cNvSpPr>
          <p:nvPr/>
        </p:nvSpPr>
        <p:spPr>
          <a:xfrm>
            <a:off x="4775403" y="5131234"/>
            <a:ext cx="2040896" cy="7164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</a:rPr>
              <a:t>Doktorantów w Szkole Doktorskiej UPWr</a:t>
            </a:r>
            <a:endParaRPr lang="pl-PL" sz="1600" spc="100" dirty="0">
              <a:solidFill>
                <a:schemeClr val="bg1"/>
              </a:solidFill>
            </a:endParaRPr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EC3ED012-830D-4881-A7DC-3C9292B65520}"/>
              </a:ext>
            </a:extLst>
          </p:cNvPr>
          <p:cNvSpPr txBox="1">
            <a:spLocks/>
          </p:cNvSpPr>
          <p:nvPr/>
        </p:nvSpPr>
        <p:spPr>
          <a:xfrm>
            <a:off x="1271465" y="1742538"/>
            <a:ext cx="6336703" cy="24409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rgbClr val="132319"/>
                </a:solidFill>
              </a:rPr>
              <a:t>Misją UPWr jest promowanie doskonałości naukowej, która prowadzi do </a:t>
            </a:r>
            <a:r>
              <a:rPr lang="pl-PL" sz="1800" b="1" dirty="0">
                <a:solidFill>
                  <a:srgbClr val="132319"/>
                </a:solidFill>
              </a:rPr>
              <a:t>realizacji globalnych celów zrównoważonego rozwoju</a:t>
            </a:r>
            <a:r>
              <a:rPr lang="pl-PL" sz="1800" dirty="0">
                <a:solidFill>
                  <a:srgbClr val="132319"/>
                </a:solidFill>
              </a:rPr>
              <a:t>. Narzędziami służącymi do realizacji tej misji są: współpraca międzynarodowa, przełomowe badania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i integracja z celami strategicznymi gospodarki.</a:t>
            </a:r>
            <a:endParaRPr lang="pl-PL" sz="1800" spc="100" dirty="0">
              <a:solidFill>
                <a:srgbClr val="132319"/>
              </a:solidFill>
            </a:endParaRPr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A169EB7B-BCA3-4B61-9A1F-B3D5FA89021B}"/>
              </a:ext>
            </a:extLst>
          </p:cNvPr>
          <p:cNvSpPr txBox="1">
            <a:spLocks/>
          </p:cNvSpPr>
          <p:nvPr/>
        </p:nvSpPr>
        <p:spPr>
          <a:xfrm>
            <a:off x="720073" y="595847"/>
            <a:ext cx="6336702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800" b="1" spc="100" dirty="0">
                <a:solidFill>
                  <a:srgbClr val="132319"/>
                </a:solidFill>
              </a:rPr>
              <a:t>Potencjał naukowy i dydaktyczny</a:t>
            </a:r>
          </a:p>
        </p:txBody>
      </p:sp>
      <p:pic>
        <p:nvPicPr>
          <p:cNvPr id="5" name="Grafika 4" descr="Użytkownicy">
            <a:extLst>
              <a:ext uri="{FF2B5EF4-FFF2-40B4-BE49-F238E27FC236}">
                <a16:creationId xmlns:a16="http://schemas.microsoft.com/office/drawing/2014/main" id="{21B94120-BE3C-4464-B9C8-B576285BB1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5213" y="3875625"/>
            <a:ext cx="914400" cy="914400"/>
          </a:xfrm>
          <a:prstGeom prst="rect">
            <a:avLst/>
          </a:prstGeom>
        </p:spPr>
      </p:pic>
      <p:pic>
        <p:nvPicPr>
          <p:cNvPr id="23" name="Grafika 22" descr="Zwinięty dyplom">
            <a:extLst>
              <a:ext uri="{FF2B5EF4-FFF2-40B4-BE49-F238E27FC236}">
                <a16:creationId xmlns:a16="http://schemas.microsoft.com/office/drawing/2014/main" id="{2818D75C-7538-4D2B-857F-9696F6F88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4568" y="38891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BBC1004-F60B-4D42-8A3E-F202CE4AA3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6" t="787"/>
          <a:stretch/>
        </p:blipFill>
        <p:spPr>
          <a:xfrm rot="5400000">
            <a:off x="3742399" y="-1582940"/>
            <a:ext cx="4707201" cy="1219200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 rot="5400000">
            <a:off x="4983125" y="-5004009"/>
            <a:ext cx="2214532" cy="12203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71B3453-6EB9-433B-8B4B-45594DDB4C0B}"/>
              </a:ext>
            </a:extLst>
          </p:cNvPr>
          <p:cNvSpPr/>
          <p:nvPr/>
        </p:nvSpPr>
        <p:spPr>
          <a:xfrm rot="5400000">
            <a:off x="3611268" y="-1359985"/>
            <a:ext cx="6337615" cy="9721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6BFB683F-17CB-40AB-9745-D03E51FA4773}"/>
              </a:ext>
            </a:extLst>
          </p:cNvPr>
          <p:cNvGrpSpPr/>
          <p:nvPr/>
        </p:nvGrpSpPr>
        <p:grpSpPr>
          <a:xfrm>
            <a:off x="2775213" y="8009331"/>
            <a:ext cx="8595860" cy="5004776"/>
            <a:chOff x="2775213" y="931848"/>
            <a:chExt cx="8595860" cy="5004776"/>
          </a:xfrm>
        </p:grpSpPr>
        <p:sp>
          <p:nvSpPr>
            <p:cNvPr id="52" name="Prostokąt zaokrąglony 23">
              <a:extLst>
                <a:ext uri="{FF2B5EF4-FFF2-40B4-BE49-F238E27FC236}">
                  <a16:creationId xmlns:a16="http://schemas.microsoft.com/office/drawing/2014/main" id="{72C9B82D-F77A-4457-9D05-5D228B2BD01B}"/>
                </a:ext>
              </a:extLst>
            </p:cNvPr>
            <p:cNvSpPr/>
            <p:nvPr/>
          </p:nvSpPr>
          <p:spPr>
            <a:xfrm>
              <a:off x="2799052" y="1586358"/>
              <a:ext cx="3798949" cy="556767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rostokąt zaokrąglony 24">
              <a:extLst>
                <a:ext uri="{FF2B5EF4-FFF2-40B4-BE49-F238E27FC236}">
                  <a16:creationId xmlns:a16="http://schemas.microsoft.com/office/drawing/2014/main" id="{F82211A6-ED83-4C39-97D6-1D29E0F18915}"/>
                </a:ext>
              </a:extLst>
            </p:cNvPr>
            <p:cNvSpPr/>
            <p:nvPr/>
          </p:nvSpPr>
          <p:spPr>
            <a:xfrm>
              <a:off x="2803484" y="2227392"/>
              <a:ext cx="3792808" cy="552586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zaokrąglony 25">
              <a:extLst>
                <a:ext uri="{FF2B5EF4-FFF2-40B4-BE49-F238E27FC236}">
                  <a16:creationId xmlns:a16="http://schemas.microsoft.com/office/drawing/2014/main" id="{0A6F839A-65FC-4A97-BA4E-28E83156B680}"/>
                </a:ext>
              </a:extLst>
            </p:cNvPr>
            <p:cNvSpPr/>
            <p:nvPr/>
          </p:nvSpPr>
          <p:spPr>
            <a:xfrm>
              <a:off x="2775213" y="2875993"/>
              <a:ext cx="3807834" cy="547160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zaokrąglony 22">
              <a:extLst>
                <a:ext uri="{FF2B5EF4-FFF2-40B4-BE49-F238E27FC236}">
                  <a16:creationId xmlns:a16="http://schemas.microsoft.com/office/drawing/2014/main" id="{9138BD35-697B-4605-B095-E46AAFEF33D9}"/>
                </a:ext>
              </a:extLst>
            </p:cNvPr>
            <p:cNvSpPr/>
            <p:nvPr/>
          </p:nvSpPr>
          <p:spPr>
            <a:xfrm>
              <a:off x="2796845" y="940333"/>
              <a:ext cx="3798949" cy="554994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zaokrąglony 26">
              <a:extLst>
                <a:ext uri="{FF2B5EF4-FFF2-40B4-BE49-F238E27FC236}">
                  <a16:creationId xmlns:a16="http://schemas.microsoft.com/office/drawing/2014/main" id="{208C19F8-1F30-437E-AF13-3BB92AD45870}"/>
                </a:ext>
              </a:extLst>
            </p:cNvPr>
            <p:cNvSpPr/>
            <p:nvPr/>
          </p:nvSpPr>
          <p:spPr>
            <a:xfrm>
              <a:off x="2783435" y="4120032"/>
              <a:ext cx="3800228" cy="563103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zaokrąglony 27">
              <a:extLst>
                <a:ext uri="{FF2B5EF4-FFF2-40B4-BE49-F238E27FC236}">
                  <a16:creationId xmlns:a16="http://schemas.microsoft.com/office/drawing/2014/main" id="{33870691-5A5B-4D2D-97B7-8EF0DE157DE9}"/>
                </a:ext>
              </a:extLst>
            </p:cNvPr>
            <p:cNvSpPr/>
            <p:nvPr/>
          </p:nvSpPr>
          <p:spPr>
            <a:xfrm>
              <a:off x="2796051" y="4741162"/>
              <a:ext cx="3788556" cy="551844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zaokrąglony 28">
              <a:extLst>
                <a:ext uri="{FF2B5EF4-FFF2-40B4-BE49-F238E27FC236}">
                  <a16:creationId xmlns:a16="http://schemas.microsoft.com/office/drawing/2014/main" id="{612936C2-C27C-4AD2-99AC-4575851763C8}"/>
                </a:ext>
              </a:extLst>
            </p:cNvPr>
            <p:cNvSpPr/>
            <p:nvPr/>
          </p:nvSpPr>
          <p:spPr>
            <a:xfrm>
              <a:off x="2785449" y="5379857"/>
              <a:ext cx="3798366" cy="556767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zaokrąglony 29">
              <a:extLst>
                <a:ext uri="{FF2B5EF4-FFF2-40B4-BE49-F238E27FC236}">
                  <a16:creationId xmlns:a16="http://schemas.microsoft.com/office/drawing/2014/main" id="{BAD545AC-0F50-4494-A9E3-BC7872BC9CDA}"/>
                </a:ext>
              </a:extLst>
            </p:cNvPr>
            <p:cNvSpPr/>
            <p:nvPr/>
          </p:nvSpPr>
          <p:spPr>
            <a:xfrm>
              <a:off x="2778538" y="3500634"/>
              <a:ext cx="3814067" cy="551841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zaokrąglony 27">
              <a:extLst>
                <a:ext uri="{FF2B5EF4-FFF2-40B4-BE49-F238E27FC236}">
                  <a16:creationId xmlns:a16="http://schemas.microsoft.com/office/drawing/2014/main" id="{54057C5E-6F8D-4409-A479-B61D319C6B8A}"/>
                </a:ext>
              </a:extLst>
            </p:cNvPr>
            <p:cNvSpPr/>
            <p:nvPr/>
          </p:nvSpPr>
          <p:spPr>
            <a:xfrm>
              <a:off x="7373799" y="1580554"/>
              <a:ext cx="3992400" cy="558391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zaokrąglony 28">
              <a:extLst>
                <a:ext uri="{FF2B5EF4-FFF2-40B4-BE49-F238E27FC236}">
                  <a16:creationId xmlns:a16="http://schemas.microsoft.com/office/drawing/2014/main" id="{6ED6D1B8-73A9-4001-88BF-9B7185FBED71}"/>
                </a:ext>
              </a:extLst>
            </p:cNvPr>
            <p:cNvSpPr/>
            <p:nvPr/>
          </p:nvSpPr>
          <p:spPr>
            <a:xfrm>
              <a:off x="7378673" y="2223211"/>
              <a:ext cx="3992400" cy="563843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zaokrąglony 29">
              <a:extLst>
                <a:ext uri="{FF2B5EF4-FFF2-40B4-BE49-F238E27FC236}">
                  <a16:creationId xmlns:a16="http://schemas.microsoft.com/office/drawing/2014/main" id="{D457D1A7-5689-421F-81D1-31BEBD8A2070}"/>
                </a:ext>
              </a:extLst>
            </p:cNvPr>
            <p:cNvSpPr/>
            <p:nvPr/>
          </p:nvSpPr>
          <p:spPr>
            <a:xfrm>
              <a:off x="7376015" y="2870890"/>
              <a:ext cx="3992400" cy="547160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zaokrąglony 30">
              <a:extLst>
                <a:ext uri="{FF2B5EF4-FFF2-40B4-BE49-F238E27FC236}">
                  <a16:creationId xmlns:a16="http://schemas.microsoft.com/office/drawing/2014/main" id="{2453B9BC-B843-423C-B4B6-0C26894D7518}"/>
                </a:ext>
              </a:extLst>
            </p:cNvPr>
            <p:cNvSpPr/>
            <p:nvPr/>
          </p:nvSpPr>
          <p:spPr>
            <a:xfrm>
              <a:off x="7370848" y="931848"/>
              <a:ext cx="3992400" cy="564440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rostokąt zaokrąglony 27">
              <a:extLst>
                <a:ext uri="{FF2B5EF4-FFF2-40B4-BE49-F238E27FC236}">
                  <a16:creationId xmlns:a16="http://schemas.microsoft.com/office/drawing/2014/main" id="{D7746F49-47B1-46E8-AF6C-F173BE8E6D93}"/>
                </a:ext>
              </a:extLst>
            </p:cNvPr>
            <p:cNvSpPr/>
            <p:nvPr/>
          </p:nvSpPr>
          <p:spPr>
            <a:xfrm>
              <a:off x="7365370" y="4125452"/>
              <a:ext cx="3992400" cy="557682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Prostokąt zaokrąglony 28">
              <a:extLst>
                <a:ext uri="{FF2B5EF4-FFF2-40B4-BE49-F238E27FC236}">
                  <a16:creationId xmlns:a16="http://schemas.microsoft.com/office/drawing/2014/main" id="{E69DCF8C-F478-4A3A-811C-DCA0D9785CA5}"/>
                </a:ext>
              </a:extLst>
            </p:cNvPr>
            <p:cNvSpPr/>
            <p:nvPr/>
          </p:nvSpPr>
          <p:spPr>
            <a:xfrm>
              <a:off x="7362715" y="4736576"/>
              <a:ext cx="3992400" cy="567620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Prostokąt zaokrąglony 29">
              <a:extLst>
                <a:ext uri="{FF2B5EF4-FFF2-40B4-BE49-F238E27FC236}">
                  <a16:creationId xmlns:a16="http://schemas.microsoft.com/office/drawing/2014/main" id="{DBC72C7C-0169-44AB-991C-FA0AE4F03143}"/>
                </a:ext>
              </a:extLst>
            </p:cNvPr>
            <p:cNvSpPr/>
            <p:nvPr/>
          </p:nvSpPr>
          <p:spPr>
            <a:xfrm>
              <a:off x="7376571" y="5379857"/>
              <a:ext cx="3992400" cy="547421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Prostokąt zaokrąglony 30">
              <a:extLst>
                <a:ext uri="{FF2B5EF4-FFF2-40B4-BE49-F238E27FC236}">
                  <a16:creationId xmlns:a16="http://schemas.microsoft.com/office/drawing/2014/main" id="{13FFD9F6-8041-47ED-B6FA-355A70C1E273}"/>
                </a:ext>
              </a:extLst>
            </p:cNvPr>
            <p:cNvSpPr/>
            <p:nvPr/>
          </p:nvSpPr>
          <p:spPr>
            <a:xfrm>
              <a:off x="7366089" y="3500852"/>
              <a:ext cx="3992400" cy="555515"/>
            </a:xfrm>
            <a:prstGeom prst="roundRect">
              <a:avLst>
                <a:gd name="adj" fmla="val 0"/>
              </a:avLst>
            </a:prstGeom>
            <a:gradFill>
              <a:gsLst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1D2C6D6C-39D8-4E86-8981-4DD88E4C47C2}"/>
              </a:ext>
            </a:extLst>
          </p:cNvPr>
          <p:cNvGrpSpPr/>
          <p:nvPr/>
        </p:nvGrpSpPr>
        <p:grpSpPr>
          <a:xfrm>
            <a:off x="2200388" y="8009331"/>
            <a:ext cx="5178285" cy="5001882"/>
            <a:chOff x="2200388" y="934742"/>
            <a:chExt cx="5178285" cy="5001882"/>
          </a:xfrm>
        </p:grpSpPr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8FDF97DC-1630-46DB-AFD9-D8D48D26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81" t="18995" r="30618" b="19600"/>
            <a:stretch/>
          </p:blipFill>
          <p:spPr>
            <a:xfrm>
              <a:off x="2200389" y="940930"/>
              <a:ext cx="596456" cy="556767"/>
            </a:xfrm>
            <a:prstGeom prst="rect">
              <a:avLst/>
            </a:prstGeom>
          </p:spPr>
        </p:pic>
        <p:pic>
          <p:nvPicPr>
            <p:cNvPr id="62" name="Obraz 61">
              <a:extLst>
                <a:ext uri="{FF2B5EF4-FFF2-40B4-BE49-F238E27FC236}">
                  <a16:creationId xmlns:a16="http://schemas.microsoft.com/office/drawing/2014/main" id="{82D6C201-3210-4504-80B4-8211DFBCC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3" t="-954" r="1084" b="954"/>
            <a:stretch/>
          </p:blipFill>
          <p:spPr>
            <a:xfrm>
              <a:off x="2200388" y="1582178"/>
              <a:ext cx="598664" cy="556767"/>
            </a:xfrm>
            <a:prstGeom prst="rect">
              <a:avLst/>
            </a:prstGeom>
          </p:spPr>
        </p:pic>
        <p:pic>
          <p:nvPicPr>
            <p:cNvPr id="63" name="Obraz 62">
              <a:extLst>
                <a:ext uri="{FF2B5EF4-FFF2-40B4-BE49-F238E27FC236}">
                  <a16:creationId xmlns:a16="http://schemas.microsoft.com/office/drawing/2014/main" id="{7C1F2364-794C-4753-97BB-ACC5B8AEE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5" t="13028" r="27624" b="14804"/>
            <a:stretch/>
          </p:blipFill>
          <p:spPr>
            <a:xfrm>
              <a:off x="2200388" y="2223211"/>
              <a:ext cx="603095" cy="556767"/>
            </a:xfrm>
            <a:prstGeom prst="rect">
              <a:avLst/>
            </a:prstGeom>
          </p:spPr>
        </p:pic>
        <p:pic>
          <p:nvPicPr>
            <p:cNvPr id="64" name="Obraz 63">
              <a:extLst>
                <a:ext uri="{FF2B5EF4-FFF2-40B4-BE49-F238E27FC236}">
                  <a16:creationId xmlns:a16="http://schemas.microsoft.com/office/drawing/2014/main" id="{2632C0B1-1AE5-4CAB-A283-6CB5397C3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4" r="15833"/>
            <a:stretch/>
          </p:blipFill>
          <p:spPr>
            <a:xfrm>
              <a:off x="2200388" y="2875557"/>
              <a:ext cx="597459" cy="552101"/>
            </a:xfrm>
            <a:prstGeom prst="rect">
              <a:avLst/>
            </a:prstGeom>
          </p:spPr>
        </p:pic>
        <p:pic>
          <p:nvPicPr>
            <p:cNvPr id="76" name="Obraz 75">
              <a:extLst>
                <a:ext uri="{FF2B5EF4-FFF2-40B4-BE49-F238E27FC236}">
                  <a16:creationId xmlns:a16="http://schemas.microsoft.com/office/drawing/2014/main" id="{C27CC464-CD02-4B8A-A335-973BD40D9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7" r="4930"/>
            <a:stretch/>
          </p:blipFill>
          <p:spPr>
            <a:xfrm>
              <a:off x="2200388" y="3498255"/>
              <a:ext cx="596457" cy="559087"/>
            </a:xfrm>
            <a:prstGeom prst="rect">
              <a:avLst/>
            </a:prstGeom>
          </p:spPr>
        </p:pic>
        <p:pic>
          <p:nvPicPr>
            <p:cNvPr id="77" name="Obraz 76">
              <a:extLst>
                <a:ext uri="{FF2B5EF4-FFF2-40B4-BE49-F238E27FC236}">
                  <a16:creationId xmlns:a16="http://schemas.microsoft.com/office/drawing/2014/main" id="{560BD33D-C7FF-4182-BBB1-B1615E0EC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5" t="45519" r="50000"/>
            <a:stretch/>
          </p:blipFill>
          <p:spPr>
            <a:xfrm>
              <a:off x="2200389" y="4125452"/>
              <a:ext cx="595662" cy="551841"/>
            </a:xfrm>
            <a:prstGeom prst="rect">
              <a:avLst/>
            </a:prstGeom>
          </p:spPr>
        </p:pic>
        <p:pic>
          <p:nvPicPr>
            <p:cNvPr id="78" name="Obraz 77">
              <a:extLst>
                <a:ext uri="{FF2B5EF4-FFF2-40B4-BE49-F238E27FC236}">
                  <a16:creationId xmlns:a16="http://schemas.microsoft.com/office/drawing/2014/main" id="{6ECE26E8-0066-4B0B-9A6F-E9E90A721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5" t="10975" r="3998" b="24136"/>
            <a:stretch/>
          </p:blipFill>
          <p:spPr>
            <a:xfrm>
              <a:off x="2200390" y="4741163"/>
              <a:ext cx="597730" cy="551842"/>
            </a:xfrm>
            <a:prstGeom prst="rect">
              <a:avLst/>
            </a:prstGeom>
          </p:spPr>
        </p:pic>
        <p:pic>
          <p:nvPicPr>
            <p:cNvPr id="79" name="Obraz 78">
              <a:extLst>
                <a:ext uri="{FF2B5EF4-FFF2-40B4-BE49-F238E27FC236}">
                  <a16:creationId xmlns:a16="http://schemas.microsoft.com/office/drawing/2014/main" id="{8C641EB3-A612-44AA-AC6C-0DE5D33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4" r="23839"/>
            <a:stretch/>
          </p:blipFill>
          <p:spPr>
            <a:xfrm>
              <a:off x="2200390" y="5379857"/>
              <a:ext cx="595661" cy="556767"/>
            </a:xfrm>
            <a:prstGeom prst="rect">
              <a:avLst/>
            </a:prstGeom>
          </p:spPr>
        </p:pic>
        <p:pic>
          <p:nvPicPr>
            <p:cNvPr id="92" name="Obraz 91">
              <a:extLst>
                <a:ext uri="{FF2B5EF4-FFF2-40B4-BE49-F238E27FC236}">
                  <a16:creationId xmlns:a16="http://schemas.microsoft.com/office/drawing/2014/main" id="{9CE778B1-9F62-4923-A33C-827B5E66F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5" r="8762"/>
            <a:stretch/>
          </p:blipFill>
          <p:spPr>
            <a:xfrm>
              <a:off x="6774392" y="934742"/>
              <a:ext cx="596456" cy="561546"/>
            </a:xfrm>
            <a:prstGeom prst="rect">
              <a:avLst/>
            </a:prstGeom>
          </p:spPr>
        </p:pic>
        <p:pic>
          <p:nvPicPr>
            <p:cNvPr id="93" name="Obraz 92">
              <a:extLst>
                <a:ext uri="{FF2B5EF4-FFF2-40B4-BE49-F238E27FC236}">
                  <a16:creationId xmlns:a16="http://schemas.microsoft.com/office/drawing/2014/main" id="{4EB03CC6-127C-4059-A809-D9F7AB71C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39" r="38462"/>
            <a:stretch/>
          </p:blipFill>
          <p:spPr>
            <a:xfrm>
              <a:off x="6774392" y="1582831"/>
              <a:ext cx="599407" cy="556114"/>
            </a:xfrm>
            <a:prstGeom prst="rect">
              <a:avLst/>
            </a:prstGeom>
          </p:spPr>
        </p:pic>
        <p:pic>
          <p:nvPicPr>
            <p:cNvPr id="94" name="Obraz 93">
              <a:extLst>
                <a:ext uri="{FF2B5EF4-FFF2-40B4-BE49-F238E27FC236}">
                  <a16:creationId xmlns:a16="http://schemas.microsoft.com/office/drawing/2014/main" id="{E8CF09F8-726A-4D34-B85B-1C8DC8814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1" t="14281" r="20030"/>
            <a:stretch/>
          </p:blipFill>
          <p:spPr>
            <a:xfrm>
              <a:off x="6774536" y="2219995"/>
              <a:ext cx="601480" cy="564164"/>
            </a:xfrm>
            <a:prstGeom prst="rect">
              <a:avLst/>
            </a:prstGeom>
          </p:spPr>
        </p:pic>
        <p:pic>
          <p:nvPicPr>
            <p:cNvPr id="95" name="Obraz 94">
              <a:extLst>
                <a:ext uri="{FF2B5EF4-FFF2-40B4-BE49-F238E27FC236}">
                  <a16:creationId xmlns:a16="http://schemas.microsoft.com/office/drawing/2014/main" id="{351F60EE-AE9F-4857-AA8D-54410208C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9" t="27148" r="26714" b="9780"/>
            <a:stretch/>
          </p:blipFill>
          <p:spPr>
            <a:xfrm>
              <a:off x="6778133" y="2870891"/>
              <a:ext cx="598216" cy="552262"/>
            </a:xfrm>
            <a:prstGeom prst="rect">
              <a:avLst/>
            </a:prstGeom>
          </p:spPr>
        </p:pic>
        <p:pic>
          <p:nvPicPr>
            <p:cNvPr id="107" name="Obraz 106">
              <a:extLst>
                <a:ext uri="{FF2B5EF4-FFF2-40B4-BE49-F238E27FC236}">
                  <a16:creationId xmlns:a16="http://schemas.microsoft.com/office/drawing/2014/main" id="{D458B169-DE19-4BAD-BE6C-CCE756994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3" r="13893"/>
            <a:stretch/>
          </p:blipFill>
          <p:spPr>
            <a:xfrm>
              <a:off x="6778134" y="3501887"/>
              <a:ext cx="592715" cy="555515"/>
            </a:xfrm>
            <a:prstGeom prst="rect">
              <a:avLst/>
            </a:prstGeom>
          </p:spPr>
        </p:pic>
        <p:pic>
          <p:nvPicPr>
            <p:cNvPr id="108" name="Obraz 107">
              <a:extLst>
                <a:ext uri="{FF2B5EF4-FFF2-40B4-BE49-F238E27FC236}">
                  <a16:creationId xmlns:a16="http://schemas.microsoft.com/office/drawing/2014/main" id="{A18C4CA0-3DBA-4F00-868B-4457A8EA3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9" r="52542" b="58685"/>
            <a:stretch/>
          </p:blipFill>
          <p:spPr>
            <a:xfrm>
              <a:off x="6773447" y="4736576"/>
              <a:ext cx="595663" cy="567621"/>
            </a:xfrm>
            <a:prstGeom prst="rect">
              <a:avLst/>
            </a:prstGeom>
          </p:spPr>
        </p:pic>
        <p:pic>
          <p:nvPicPr>
            <p:cNvPr id="109" name="Obraz 108">
              <a:extLst>
                <a:ext uri="{FF2B5EF4-FFF2-40B4-BE49-F238E27FC236}">
                  <a16:creationId xmlns:a16="http://schemas.microsoft.com/office/drawing/2014/main" id="{C0519287-B7E0-4CFE-B2BC-AE6008FB1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12817" r="35501" b="9746"/>
            <a:stretch/>
          </p:blipFill>
          <p:spPr>
            <a:xfrm>
              <a:off x="6774392" y="4127941"/>
              <a:ext cx="595663" cy="555194"/>
            </a:xfrm>
            <a:prstGeom prst="rect">
              <a:avLst/>
            </a:prstGeom>
          </p:spPr>
        </p:pic>
        <p:pic>
          <p:nvPicPr>
            <p:cNvPr id="110" name="Obraz 109">
              <a:extLst>
                <a:ext uri="{FF2B5EF4-FFF2-40B4-BE49-F238E27FC236}">
                  <a16:creationId xmlns:a16="http://schemas.microsoft.com/office/drawing/2014/main" id="{0384DE40-5C73-4715-8EDD-38BC3FEF2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0" t="6828" r="5856" b="536"/>
            <a:stretch/>
          </p:blipFill>
          <p:spPr>
            <a:xfrm>
              <a:off x="6778134" y="5379857"/>
              <a:ext cx="600539" cy="547421"/>
            </a:xfrm>
            <a:prstGeom prst="rect">
              <a:avLst/>
            </a:prstGeom>
          </p:spPr>
        </p:pic>
      </p:grpSp>
      <p:sp>
        <p:nvSpPr>
          <p:cNvPr id="116" name="Tytuł 2">
            <a:extLst>
              <a:ext uri="{FF2B5EF4-FFF2-40B4-BE49-F238E27FC236}">
                <a16:creationId xmlns:a16="http://schemas.microsoft.com/office/drawing/2014/main" id="{3425106C-94AE-4D25-9C32-6676D677C018}"/>
              </a:ext>
            </a:extLst>
          </p:cNvPr>
          <p:cNvSpPr txBox="1">
            <a:spLocks/>
          </p:cNvSpPr>
          <p:nvPr/>
        </p:nvSpPr>
        <p:spPr>
          <a:xfrm>
            <a:off x="228238" y="331746"/>
            <a:ext cx="1451844" cy="18207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2000" b="1" dirty="0">
                <a:solidFill>
                  <a:schemeClr val="bg1"/>
                </a:solidFill>
              </a:rPr>
              <a:t>Wiodące Zespoły Badawcze </a:t>
            </a:r>
            <a:r>
              <a:rPr lang="pl-PL" sz="2000" dirty="0">
                <a:solidFill>
                  <a:schemeClr val="bg1"/>
                </a:solidFill>
              </a:rPr>
              <a:t>(WZB)</a:t>
            </a:r>
          </a:p>
        </p:txBody>
      </p:sp>
      <p:sp>
        <p:nvSpPr>
          <p:cNvPr id="57" name="pole tekstowe 10">
            <a:extLst>
              <a:ext uri="{FF2B5EF4-FFF2-40B4-BE49-F238E27FC236}">
                <a16:creationId xmlns:a16="http://schemas.microsoft.com/office/drawing/2014/main" id="{342DE223-04D1-4292-A750-1D2E866F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21" y="1277581"/>
            <a:ext cx="3991841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BIOKATALIZA I AKTYWNOŚĆ BIOLOGICZNA</a:t>
            </a:r>
          </a:p>
        </p:txBody>
      </p:sp>
      <p:pic>
        <p:nvPicPr>
          <p:cNvPr id="4" name="Grafika 3" descr="Probówki">
            <a:extLst>
              <a:ext uri="{FF2B5EF4-FFF2-40B4-BE49-F238E27FC236}">
                <a16:creationId xmlns:a16="http://schemas.microsoft.com/office/drawing/2014/main" id="{E6E90D48-DBF2-47B6-B030-EF59C861C4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42954" y="1193646"/>
            <a:ext cx="368432" cy="368432"/>
          </a:xfrm>
          <a:prstGeom prst="rect">
            <a:avLst/>
          </a:prstGeom>
        </p:spPr>
      </p:pic>
      <p:sp>
        <p:nvSpPr>
          <p:cNvPr id="58" name="pole tekstowe 10">
            <a:extLst>
              <a:ext uri="{FF2B5EF4-FFF2-40B4-BE49-F238E27FC236}">
                <a16:creationId xmlns:a16="http://schemas.microsoft.com/office/drawing/2014/main" id="{D0F99BA4-C0A8-403C-9980-AAB0E2DE8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21" y="2665721"/>
            <a:ext cx="3893825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BIOTECHNOLOGIA DLA ŻYCIA I PRZEMYSŁU</a:t>
            </a:r>
          </a:p>
        </p:txBody>
      </p:sp>
      <p:pic>
        <p:nvPicPr>
          <p:cNvPr id="8" name="Grafika 7" descr="Mikroskop">
            <a:extLst>
              <a:ext uri="{FF2B5EF4-FFF2-40B4-BE49-F238E27FC236}">
                <a16:creationId xmlns:a16="http://schemas.microsoft.com/office/drawing/2014/main" id="{EF1CDF89-19CC-4648-A259-E53301C7162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16810" y="2583499"/>
            <a:ext cx="420720" cy="420720"/>
          </a:xfrm>
          <a:prstGeom prst="rect">
            <a:avLst/>
          </a:prstGeom>
        </p:spPr>
      </p:pic>
      <p:sp>
        <p:nvSpPr>
          <p:cNvPr id="59" name="pole tekstowe 10">
            <a:extLst>
              <a:ext uri="{FF2B5EF4-FFF2-40B4-BE49-F238E27FC236}">
                <a16:creationId xmlns:a16="http://schemas.microsoft.com/office/drawing/2014/main" id="{4B222261-20EC-48A7-ABAC-96F4D049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21" y="3306483"/>
            <a:ext cx="4183369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CHOROBY ZWIERZĄT – BADANIA TRANSLACYJNE</a:t>
            </a:r>
          </a:p>
        </p:txBody>
      </p:sp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172D0437-B862-4015-B7AC-0C035D8A704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102502" y="3295087"/>
            <a:ext cx="449337" cy="449337"/>
          </a:xfrm>
          <a:prstGeom prst="rect">
            <a:avLst/>
          </a:prstGeom>
        </p:spPr>
      </p:pic>
      <p:sp>
        <p:nvSpPr>
          <p:cNvPr id="72" name="pole tekstowe 10">
            <a:extLst>
              <a:ext uri="{FF2B5EF4-FFF2-40B4-BE49-F238E27FC236}">
                <a16:creationId xmlns:a16="http://schemas.microsoft.com/office/drawing/2014/main" id="{7F6ECFED-566B-423D-9686-AAC5F6E40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000" y="5354928"/>
            <a:ext cx="3768289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INNOWACYJNA DIAGNOSTYKA</a:t>
            </a:r>
            <a:b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 TERAPIA WETERYNARYJNA</a:t>
            </a:r>
          </a:p>
        </p:txBody>
      </p:sp>
      <p:pic>
        <p:nvPicPr>
          <p:cNvPr id="14" name="Grafika 13" descr="Stetoskop">
            <a:extLst>
              <a:ext uri="{FF2B5EF4-FFF2-40B4-BE49-F238E27FC236}">
                <a16:creationId xmlns:a16="http://schemas.microsoft.com/office/drawing/2014/main" id="{9FCD4318-0052-4091-AAEF-A8968CEC266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151540" y="5374527"/>
            <a:ext cx="379219" cy="379219"/>
          </a:xfrm>
          <a:prstGeom prst="rect">
            <a:avLst/>
          </a:prstGeom>
        </p:spPr>
      </p:pic>
      <p:sp>
        <p:nvSpPr>
          <p:cNvPr id="74" name="pole tekstowe 10">
            <a:extLst>
              <a:ext uri="{FF2B5EF4-FFF2-40B4-BE49-F238E27FC236}">
                <a16:creationId xmlns:a16="http://schemas.microsoft.com/office/drawing/2014/main" id="{8623DDE4-3FD5-473E-9DF2-0C55DCC8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230" y="557957"/>
            <a:ext cx="3672494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MARYCZ LAB</a:t>
            </a:r>
          </a:p>
        </p:txBody>
      </p:sp>
      <p:pic>
        <p:nvPicPr>
          <p:cNvPr id="18" name="Grafika 17" descr="Zlewka">
            <a:extLst>
              <a:ext uri="{FF2B5EF4-FFF2-40B4-BE49-F238E27FC236}">
                <a16:creationId xmlns:a16="http://schemas.microsoft.com/office/drawing/2014/main" id="{73E20CFB-FB00-4A39-BC0F-B0157E2FA6F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17534" y="450642"/>
            <a:ext cx="379220" cy="379220"/>
          </a:xfrm>
          <a:prstGeom prst="rect">
            <a:avLst/>
          </a:prstGeom>
        </p:spPr>
      </p:pic>
      <p:sp>
        <p:nvSpPr>
          <p:cNvPr id="91" name="pole tekstowe 10">
            <a:extLst>
              <a:ext uri="{FF2B5EF4-FFF2-40B4-BE49-F238E27FC236}">
                <a16:creationId xmlns:a16="http://schemas.microsoft.com/office/drawing/2014/main" id="{E23B9F32-84B8-49DC-B019-ADEC2DCE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144" y="3120930"/>
            <a:ext cx="3701298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ZESPÓŁ WALORYZACJI ODPADÓW </a:t>
            </a:r>
            <a:b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 BIOMASY</a:t>
            </a:r>
          </a:p>
        </p:txBody>
      </p:sp>
      <p:pic>
        <p:nvPicPr>
          <p:cNvPr id="22" name="Grafika 21" descr="Zrównoważony rozwój">
            <a:extLst>
              <a:ext uri="{FF2B5EF4-FFF2-40B4-BE49-F238E27FC236}">
                <a16:creationId xmlns:a16="http://schemas.microsoft.com/office/drawing/2014/main" id="{81124A2A-C0AE-425A-9285-F15B78AECA8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234247" y="3130052"/>
            <a:ext cx="363622" cy="363622"/>
          </a:xfrm>
          <a:prstGeom prst="rect">
            <a:avLst/>
          </a:prstGeom>
        </p:spPr>
      </p:pic>
      <p:sp>
        <p:nvSpPr>
          <p:cNvPr id="75" name="pole tekstowe 10">
            <a:extLst>
              <a:ext uri="{FF2B5EF4-FFF2-40B4-BE49-F238E27FC236}">
                <a16:creationId xmlns:a16="http://schemas.microsoft.com/office/drawing/2014/main" id="{051CDA84-241F-45CE-BD3E-461049C92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230" y="1691495"/>
            <a:ext cx="3810247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ROLNICTWO • ŚRODOWISKO • ZASOBY NATURALNE</a:t>
            </a:r>
          </a:p>
        </p:txBody>
      </p:sp>
      <p:pic>
        <p:nvPicPr>
          <p:cNvPr id="24" name="Grafika 23" descr="Otwarta dłoń z rośliną">
            <a:extLst>
              <a:ext uri="{FF2B5EF4-FFF2-40B4-BE49-F238E27FC236}">
                <a16:creationId xmlns:a16="http://schemas.microsoft.com/office/drawing/2014/main" id="{88159FB4-8B96-4BED-875F-FAFCAF57D36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99154" y="1722444"/>
            <a:ext cx="415981" cy="415981"/>
          </a:xfrm>
          <a:prstGeom prst="rect">
            <a:avLst/>
          </a:prstGeom>
        </p:spPr>
      </p:pic>
      <p:sp>
        <p:nvSpPr>
          <p:cNvPr id="60" name="pole tekstowe 10">
            <a:extLst>
              <a:ext uri="{FF2B5EF4-FFF2-40B4-BE49-F238E27FC236}">
                <a16:creationId xmlns:a16="http://schemas.microsoft.com/office/drawing/2014/main" id="{2732D4D0-3379-438D-A75F-FEC3CDAB3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21" y="4149637"/>
            <a:ext cx="3416935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DROBIARSTWO – OD POLA DO STOŁU</a:t>
            </a:r>
          </a:p>
        </p:txBody>
      </p:sp>
      <p:pic>
        <p:nvPicPr>
          <p:cNvPr id="26" name="Grafika 25" descr="Gotowany indyk">
            <a:extLst>
              <a:ext uri="{FF2B5EF4-FFF2-40B4-BE49-F238E27FC236}">
                <a16:creationId xmlns:a16="http://schemas.microsoft.com/office/drawing/2014/main" id="{F4870EEF-88C8-4890-822B-53126980D73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14938" y="4035292"/>
            <a:ext cx="424464" cy="424464"/>
          </a:xfrm>
          <a:prstGeom prst="rect">
            <a:avLst/>
          </a:prstGeom>
        </p:spPr>
      </p:pic>
      <p:sp>
        <p:nvSpPr>
          <p:cNvPr id="89" name="pole tekstowe 10">
            <a:extLst>
              <a:ext uri="{FF2B5EF4-FFF2-40B4-BE49-F238E27FC236}">
                <a16:creationId xmlns:a16="http://schemas.microsoft.com/office/drawing/2014/main" id="{D0C9ACB3-00D6-4F3A-821B-0242CEAF3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230" y="2475020"/>
            <a:ext cx="4209503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WODA • KLIMAT • ŚRODOWISKO</a:t>
            </a:r>
          </a:p>
        </p:txBody>
      </p:sp>
      <p:pic>
        <p:nvPicPr>
          <p:cNvPr id="30" name="Grafika 29" descr="Widok na wzgórze">
            <a:extLst>
              <a:ext uri="{FF2B5EF4-FFF2-40B4-BE49-F238E27FC236}">
                <a16:creationId xmlns:a16="http://schemas.microsoft.com/office/drawing/2014/main" id="{4AF7C119-1D58-4990-81DE-B7BF9039EED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193382" y="2351991"/>
            <a:ext cx="427524" cy="427524"/>
          </a:xfrm>
          <a:prstGeom prst="rect">
            <a:avLst/>
          </a:prstGeom>
        </p:spPr>
      </p:pic>
      <p:sp>
        <p:nvSpPr>
          <p:cNvPr id="104" name="pole tekstowe 10">
            <a:extLst>
              <a:ext uri="{FF2B5EF4-FFF2-40B4-BE49-F238E27FC236}">
                <a16:creationId xmlns:a16="http://schemas.microsoft.com/office/drawing/2014/main" id="{C4D45EAA-5E6D-4E96-9FE7-84A950883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144" y="3832095"/>
            <a:ext cx="3636441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ZRÓWNOWAŻONE MIASTA I REGIONY</a:t>
            </a:r>
          </a:p>
        </p:txBody>
      </p:sp>
      <p:pic>
        <p:nvPicPr>
          <p:cNvPr id="32" name="Grafika 31" descr="Miasto">
            <a:extLst>
              <a:ext uri="{FF2B5EF4-FFF2-40B4-BE49-F238E27FC236}">
                <a16:creationId xmlns:a16="http://schemas.microsoft.com/office/drawing/2014/main" id="{68C0A4EC-BC43-4EE9-80B0-D9E21B44A84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205777" y="3707240"/>
            <a:ext cx="420563" cy="420563"/>
          </a:xfrm>
          <a:prstGeom prst="rect">
            <a:avLst/>
          </a:prstGeom>
        </p:spPr>
      </p:pic>
      <p:sp>
        <p:nvSpPr>
          <p:cNvPr id="105" name="pole tekstowe 10">
            <a:extLst>
              <a:ext uri="{FF2B5EF4-FFF2-40B4-BE49-F238E27FC236}">
                <a16:creationId xmlns:a16="http://schemas.microsoft.com/office/drawing/2014/main" id="{2F9C5A8D-AFFB-4AA0-876D-23178E85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144" y="4412003"/>
            <a:ext cx="2934589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ZOOTECHNIKA PRZYSZŁOŚCI</a:t>
            </a:r>
          </a:p>
        </p:txBody>
      </p:sp>
      <p:pic>
        <p:nvPicPr>
          <p:cNvPr id="34" name="Grafika 33" descr="Krowa">
            <a:extLst>
              <a:ext uri="{FF2B5EF4-FFF2-40B4-BE49-F238E27FC236}">
                <a16:creationId xmlns:a16="http://schemas.microsoft.com/office/drawing/2014/main" id="{EE054556-BD24-4D5C-8309-EF49C598A4E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221437" y="4341369"/>
            <a:ext cx="389242" cy="389242"/>
          </a:xfrm>
          <a:prstGeom prst="rect">
            <a:avLst/>
          </a:prstGeom>
        </p:spPr>
      </p:pic>
      <p:sp>
        <p:nvSpPr>
          <p:cNvPr id="115" name="pole tekstowe 10">
            <a:extLst>
              <a:ext uri="{FF2B5EF4-FFF2-40B4-BE49-F238E27FC236}">
                <a16:creationId xmlns:a16="http://schemas.microsoft.com/office/drawing/2014/main" id="{9CBCBEF2-DF27-4581-A6F3-93355A419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144" y="4948643"/>
            <a:ext cx="39924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ŻYWNOŚĆ FUNKCJONALNA</a:t>
            </a:r>
            <a:b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POCHODZENIA ROŚLINNEGO</a:t>
            </a:r>
          </a:p>
        </p:txBody>
      </p:sp>
      <p:pic>
        <p:nvPicPr>
          <p:cNvPr id="36" name="Grafika 35" descr="Miska owoców">
            <a:extLst>
              <a:ext uri="{FF2B5EF4-FFF2-40B4-BE49-F238E27FC236}">
                <a16:creationId xmlns:a16="http://schemas.microsoft.com/office/drawing/2014/main" id="{3E62B046-BEA6-440A-9180-6618E41B4A0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210246" y="4944177"/>
            <a:ext cx="363623" cy="363623"/>
          </a:xfrm>
          <a:prstGeom prst="rect">
            <a:avLst/>
          </a:prstGeom>
        </p:spPr>
      </p:pic>
      <p:sp>
        <p:nvSpPr>
          <p:cNvPr id="106" name="pole tekstowe 10">
            <a:extLst>
              <a:ext uri="{FF2B5EF4-FFF2-40B4-BE49-F238E27FC236}">
                <a16:creationId xmlns:a16="http://schemas.microsoft.com/office/drawing/2014/main" id="{4B750965-FE73-41DE-9A32-4539AF360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144" y="5634970"/>
            <a:ext cx="263046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ŻYWNOŚĆ I ZDROWIE</a:t>
            </a:r>
          </a:p>
        </p:txBody>
      </p:sp>
      <p:pic>
        <p:nvPicPr>
          <p:cNvPr id="38" name="Grafika 37" descr="Nakrycie stołu">
            <a:extLst>
              <a:ext uri="{FF2B5EF4-FFF2-40B4-BE49-F238E27FC236}">
                <a16:creationId xmlns:a16="http://schemas.microsoft.com/office/drawing/2014/main" id="{34ED95B3-0237-4FA4-A970-0978B27E669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214623" y="5521368"/>
            <a:ext cx="463248" cy="463248"/>
          </a:xfrm>
          <a:prstGeom prst="rect">
            <a:avLst/>
          </a:prstGeom>
        </p:spPr>
      </p:pic>
      <p:sp>
        <p:nvSpPr>
          <p:cNvPr id="81" name="pole tekstowe 10">
            <a:extLst>
              <a:ext uri="{FF2B5EF4-FFF2-40B4-BE49-F238E27FC236}">
                <a16:creationId xmlns:a16="http://schemas.microsoft.com/office/drawing/2014/main" id="{6C787911-1C21-40D8-BD8B-76446D104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161" y="4779567"/>
            <a:ext cx="3991841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GRUPA BIOSTATYCZNA</a:t>
            </a:r>
          </a:p>
        </p:txBody>
      </p:sp>
      <p:sp>
        <p:nvSpPr>
          <p:cNvPr id="82" name="pole tekstowe 10">
            <a:extLst>
              <a:ext uri="{FF2B5EF4-FFF2-40B4-BE49-F238E27FC236}">
                <a16:creationId xmlns:a16="http://schemas.microsoft.com/office/drawing/2014/main" id="{72B2782B-AF42-4972-8AAC-A54D90C8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277" y="6035793"/>
            <a:ext cx="3991841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INTELIGENTNE I NOWOCZESNE TECHNOLOGIE W ROLNICTWIE</a:t>
            </a:r>
          </a:p>
        </p:txBody>
      </p:sp>
      <p:sp>
        <p:nvSpPr>
          <p:cNvPr id="83" name="pole tekstowe 10">
            <a:extLst>
              <a:ext uri="{FF2B5EF4-FFF2-40B4-BE49-F238E27FC236}">
                <a16:creationId xmlns:a16="http://schemas.microsoft.com/office/drawing/2014/main" id="{C1971B3B-B97D-4321-81F3-5E68AE8D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230" y="1152245"/>
            <a:ext cx="3991841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ONKOLOGIA WETERYNARYJNA</a:t>
            </a:r>
          </a:p>
        </p:txBody>
      </p:sp>
      <p:sp>
        <p:nvSpPr>
          <p:cNvPr id="73" name="pole tekstowe 10">
            <a:extLst>
              <a:ext uri="{FF2B5EF4-FFF2-40B4-BE49-F238E27FC236}">
                <a16:creationId xmlns:a16="http://schemas.microsoft.com/office/drawing/2014/main" id="{4A84192B-AF41-4B01-88EB-CE7B1621B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21" y="565174"/>
            <a:ext cx="4024565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ARCHITEKTURA KRAJOBRAZU</a:t>
            </a:r>
          </a:p>
        </p:txBody>
      </p:sp>
      <p:pic>
        <p:nvPicPr>
          <p:cNvPr id="35" name="Grafika 34" descr="Widok na park">
            <a:extLst>
              <a:ext uri="{FF2B5EF4-FFF2-40B4-BE49-F238E27FC236}">
                <a16:creationId xmlns:a16="http://schemas.microsoft.com/office/drawing/2014/main" id="{019874E2-829C-446D-AB71-5FA92C31470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2055385" y="359208"/>
            <a:ext cx="543570" cy="543570"/>
          </a:xfrm>
          <a:prstGeom prst="rect">
            <a:avLst/>
          </a:prstGeom>
        </p:spPr>
      </p:pic>
      <p:sp>
        <p:nvSpPr>
          <p:cNvPr id="80" name="pole tekstowe 10">
            <a:extLst>
              <a:ext uri="{FF2B5EF4-FFF2-40B4-BE49-F238E27FC236}">
                <a16:creationId xmlns:a16="http://schemas.microsoft.com/office/drawing/2014/main" id="{B60F6B52-05AD-4EB6-BC6E-33725AE5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21" y="1895211"/>
            <a:ext cx="3991841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BIORÓŻNORODNOŚĆ I ZRÓWNOWAŻONY ROZWÓJ W ROLNICTWIE I OGRODNICTWIE</a:t>
            </a:r>
          </a:p>
        </p:txBody>
      </p:sp>
      <p:pic>
        <p:nvPicPr>
          <p:cNvPr id="47" name="Grafika 46" descr="Roślina">
            <a:extLst>
              <a:ext uri="{FF2B5EF4-FFF2-40B4-BE49-F238E27FC236}">
                <a16:creationId xmlns:a16="http://schemas.microsoft.com/office/drawing/2014/main" id="{2DF68408-4135-4691-8D85-162F6B1AC31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107328" y="1852946"/>
            <a:ext cx="439685" cy="439685"/>
          </a:xfrm>
          <a:prstGeom prst="rect">
            <a:avLst/>
          </a:prstGeom>
        </p:spPr>
      </p:pic>
      <p:pic>
        <p:nvPicPr>
          <p:cNvPr id="50" name="Grafika 49" descr="Statystyki">
            <a:extLst>
              <a:ext uri="{FF2B5EF4-FFF2-40B4-BE49-F238E27FC236}">
                <a16:creationId xmlns:a16="http://schemas.microsoft.com/office/drawing/2014/main" id="{EC1AC4D3-FBEA-440F-A049-DD4B1E27731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2120715" y="4705557"/>
            <a:ext cx="420720" cy="420720"/>
          </a:xfrm>
          <a:prstGeom prst="rect">
            <a:avLst/>
          </a:prstGeom>
        </p:spPr>
      </p:pic>
      <p:pic>
        <p:nvPicPr>
          <p:cNvPr id="113" name="Grafika 112">
            <a:extLst>
              <a:ext uri="{FF2B5EF4-FFF2-40B4-BE49-F238E27FC236}">
                <a16:creationId xmlns:a16="http://schemas.microsoft.com/office/drawing/2014/main" id="{B50A37AD-F2E9-49E7-9424-2F42584088F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2165833" y="6083138"/>
            <a:ext cx="329604" cy="307063"/>
          </a:xfrm>
          <a:prstGeom prst="rect">
            <a:avLst/>
          </a:prstGeom>
        </p:spPr>
      </p:pic>
      <p:pic>
        <p:nvPicPr>
          <p:cNvPr id="117" name="Grafika 116" descr="Lekarz weterynarii">
            <a:extLst>
              <a:ext uri="{FF2B5EF4-FFF2-40B4-BE49-F238E27FC236}">
                <a16:creationId xmlns:a16="http://schemas.microsoft.com/office/drawing/2014/main" id="{3933EFBF-5211-40BB-B2D9-7FF4B8D854D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7174419" y="1043428"/>
            <a:ext cx="465450" cy="4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10198703" y="3963081"/>
            <a:ext cx="3324557" cy="698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D98FC059-F0A2-4980-A973-12F6D4BB1BE7}"/>
              </a:ext>
            </a:extLst>
          </p:cNvPr>
          <p:cNvSpPr txBox="1">
            <a:spLocks/>
          </p:cNvSpPr>
          <p:nvPr/>
        </p:nvSpPr>
        <p:spPr>
          <a:xfrm>
            <a:off x="7917371" y="862383"/>
            <a:ext cx="3625069" cy="827946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defPPr>
              <a:defRPr lang="pl-PL"/>
            </a:defPPr>
            <a:lvl1pPr>
              <a:defRPr sz="2800" b="1" spc="10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>
              <a:defRPr sz="2000" b="1">
                <a:solidFill>
                  <a:schemeClr val="accent1"/>
                </a:solidFill>
                <a:cs typeface="Arial" pitchFamily="34" charset="0"/>
              </a:defRPr>
            </a:lvl2pPr>
            <a:lvl3pPr>
              <a:defRPr sz="2000" b="1">
                <a:solidFill>
                  <a:schemeClr val="accent1"/>
                </a:solidFill>
                <a:cs typeface="Arial" pitchFamily="34" charset="0"/>
              </a:defRPr>
            </a:lvl3pPr>
            <a:lvl4pPr>
              <a:defRPr sz="2000" b="1">
                <a:solidFill>
                  <a:schemeClr val="accent1"/>
                </a:solidFill>
                <a:cs typeface="Arial" pitchFamily="34" charset="0"/>
              </a:defRPr>
            </a:lvl4pPr>
            <a:lvl5pPr>
              <a:defRPr sz="2000" b="1">
                <a:solidFill>
                  <a:schemeClr val="accent1"/>
                </a:solidFill>
                <a:cs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r"/>
            <a:r>
              <a:rPr lang="pl-PL" dirty="0">
                <a:solidFill>
                  <a:srgbClr val="132319"/>
                </a:solidFill>
              </a:rPr>
              <a:t>Stymulujące środowisko</a:t>
            </a:r>
            <a:endParaRPr lang="en-US" dirty="0">
              <a:solidFill>
                <a:srgbClr val="132319"/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43B39025-08C7-4D36-B5B2-53B28117ABCE}"/>
              </a:ext>
            </a:extLst>
          </p:cNvPr>
          <p:cNvGrpSpPr/>
          <p:nvPr/>
        </p:nvGrpSpPr>
        <p:grpSpPr>
          <a:xfrm>
            <a:off x="1485186" y="850079"/>
            <a:ext cx="5517346" cy="5261436"/>
            <a:chOff x="3012731" y="836712"/>
            <a:chExt cx="5517346" cy="5261436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09551DB5-C9E0-4BB6-9711-7258BC46C97F}"/>
                </a:ext>
              </a:extLst>
            </p:cNvPr>
            <p:cNvGrpSpPr/>
            <p:nvPr/>
          </p:nvGrpSpPr>
          <p:grpSpPr>
            <a:xfrm>
              <a:off x="4704358" y="1340768"/>
              <a:ext cx="2113038" cy="1585597"/>
              <a:chOff x="6710304" y="2446874"/>
              <a:chExt cx="2562804" cy="1923096"/>
            </a:xfrm>
          </p:grpSpPr>
          <p:sp>
            <p:nvSpPr>
              <p:cNvPr id="37" name="Elipsa 20">
                <a:extLst>
                  <a:ext uri="{FF2B5EF4-FFF2-40B4-BE49-F238E27FC236}">
                    <a16:creationId xmlns:a16="http://schemas.microsoft.com/office/drawing/2014/main" id="{96FF570B-A0D6-43E0-8A8B-7F4774EA88E4}"/>
                  </a:ext>
                </a:extLst>
              </p:cNvPr>
              <p:cNvSpPr/>
              <p:nvPr/>
            </p:nvSpPr>
            <p:spPr>
              <a:xfrm>
                <a:off x="7016386" y="2446874"/>
                <a:ext cx="1923096" cy="19230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" name="Prostokąt 37">
                <a:extLst>
                  <a:ext uri="{FF2B5EF4-FFF2-40B4-BE49-F238E27FC236}">
                    <a16:creationId xmlns:a16="http://schemas.microsoft.com/office/drawing/2014/main" id="{FF00EE9D-6839-4E6B-ABC1-4D88C7F2DB40}"/>
                  </a:ext>
                </a:extLst>
              </p:cNvPr>
              <p:cNvSpPr/>
              <p:nvPr/>
            </p:nvSpPr>
            <p:spPr>
              <a:xfrm>
                <a:off x="6710304" y="3561816"/>
                <a:ext cx="2562804" cy="317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100" spc="100" dirty="0">
                    <a:solidFill>
                      <a:schemeClr val="bg1"/>
                    </a:solidFill>
                    <a:latin typeface="+mj-lt"/>
                  </a:rPr>
                  <a:t>WETERYNARIA</a:t>
                </a:r>
              </a:p>
            </p:txBody>
          </p:sp>
          <p:pic>
            <p:nvPicPr>
              <p:cNvPr id="39" name="Obraz 38">
                <a:extLst>
                  <a:ext uri="{FF2B5EF4-FFF2-40B4-BE49-F238E27FC236}">
                    <a16:creationId xmlns:a16="http://schemas.microsoft.com/office/drawing/2014/main" id="{7C585DFE-BF9C-4C41-8937-3552DC2BE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5896" y="2887762"/>
                <a:ext cx="611620" cy="611620"/>
              </a:xfrm>
              <a:prstGeom prst="rect">
                <a:avLst/>
              </a:prstGeom>
            </p:spPr>
          </p:pic>
        </p:grp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C685F683-4C40-4789-948E-6963EF6ECF1D}"/>
                </a:ext>
              </a:extLst>
            </p:cNvPr>
            <p:cNvGrpSpPr/>
            <p:nvPr/>
          </p:nvGrpSpPr>
          <p:grpSpPr>
            <a:xfrm>
              <a:off x="3633174" y="3531014"/>
              <a:ext cx="1636421" cy="1585597"/>
              <a:chOff x="9623956" y="2446874"/>
              <a:chExt cx="1984738" cy="1923096"/>
            </a:xfrm>
          </p:grpSpPr>
          <p:sp>
            <p:nvSpPr>
              <p:cNvPr id="34" name="Elipsa 24">
                <a:extLst>
                  <a:ext uri="{FF2B5EF4-FFF2-40B4-BE49-F238E27FC236}">
                    <a16:creationId xmlns:a16="http://schemas.microsoft.com/office/drawing/2014/main" id="{4B2852CE-A12D-4984-96B6-7501E3355D52}"/>
                  </a:ext>
                </a:extLst>
              </p:cNvPr>
              <p:cNvSpPr/>
              <p:nvPr/>
            </p:nvSpPr>
            <p:spPr>
              <a:xfrm>
                <a:off x="9648168" y="2446874"/>
                <a:ext cx="1923096" cy="19230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Prostokąt 34">
                <a:extLst>
                  <a:ext uri="{FF2B5EF4-FFF2-40B4-BE49-F238E27FC236}">
                    <a16:creationId xmlns:a16="http://schemas.microsoft.com/office/drawing/2014/main" id="{EF42A32D-FA1D-45B5-A26D-F112BC4A8D88}"/>
                  </a:ext>
                </a:extLst>
              </p:cNvPr>
              <p:cNvSpPr/>
              <p:nvPr/>
            </p:nvSpPr>
            <p:spPr>
              <a:xfrm>
                <a:off x="9623956" y="3427899"/>
                <a:ext cx="1984738" cy="727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100" spc="100" dirty="0">
                    <a:solidFill>
                      <a:schemeClr val="bg1"/>
                    </a:solidFill>
                    <a:latin typeface="+mj-lt"/>
                  </a:rPr>
                  <a:t>TECHNOLOGIA</a:t>
                </a:r>
                <a:br>
                  <a:rPr lang="pl-PL" sz="1100" spc="1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pl-PL" sz="1100" spc="100" dirty="0">
                    <a:solidFill>
                      <a:schemeClr val="bg1"/>
                    </a:solidFill>
                    <a:latin typeface="+mj-lt"/>
                  </a:rPr>
                  <a:t>I NAUKI O ŻYWNOŚCI</a:t>
                </a:r>
                <a:endParaRPr lang="en-GB" sz="1100" spc="1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4CEB23C0-4129-4C5D-A25F-5517356B4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6419" y="2768789"/>
                <a:ext cx="599815" cy="599815"/>
              </a:xfrm>
              <a:prstGeom prst="rect">
                <a:avLst/>
              </a:prstGeom>
            </p:spPr>
          </p:pic>
        </p:grpSp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09B035BA-C1DD-49F8-B5F1-BCEB995A48B5}"/>
                </a:ext>
              </a:extLst>
            </p:cNvPr>
            <p:cNvGrpSpPr/>
            <p:nvPr/>
          </p:nvGrpSpPr>
          <p:grpSpPr>
            <a:xfrm>
              <a:off x="6304077" y="3529247"/>
              <a:ext cx="1585597" cy="1585597"/>
              <a:chOff x="8325877" y="4424585"/>
              <a:chExt cx="1923096" cy="1923096"/>
            </a:xfrm>
          </p:grpSpPr>
          <p:sp>
            <p:nvSpPr>
              <p:cNvPr id="31" name="Elipsa 28">
                <a:extLst>
                  <a:ext uri="{FF2B5EF4-FFF2-40B4-BE49-F238E27FC236}">
                    <a16:creationId xmlns:a16="http://schemas.microsoft.com/office/drawing/2014/main" id="{1B2F285D-AA29-4362-AE89-9A434768B2FB}"/>
                  </a:ext>
                </a:extLst>
              </p:cNvPr>
              <p:cNvSpPr/>
              <p:nvPr/>
            </p:nvSpPr>
            <p:spPr>
              <a:xfrm>
                <a:off x="8325877" y="4424585"/>
                <a:ext cx="1923096" cy="19230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id="{BEB0D0F1-914D-428A-8A37-A748D4C4B72F}"/>
                  </a:ext>
                </a:extLst>
              </p:cNvPr>
              <p:cNvSpPr/>
              <p:nvPr/>
            </p:nvSpPr>
            <p:spPr>
              <a:xfrm>
                <a:off x="8380442" y="5419743"/>
                <a:ext cx="1837116" cy="522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100" spc="100" dirty="0">
                    <a:solidFill>
                      <a:schemeClr val="bg1"/>
                    </a:solidFill>
                    <a:latin typeface="+mj-lt"/>
                  </a:rPr>
                  <a:t>NAUKI O ŚRODOWISKU</a:t>
                </a:r>
              </a:p>
            </p:txBody>
          </p:sp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id="{336046E7-186C-409F-A2CC-103AAA3BE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1013" y="4802749"/>
                <a:ext cx="479752" cy="479752"/>
              </a:xfrm>
              <a:prstGeom prst="rect">
                <a:avLst/>
              </a:prstGeom>
            </p:spPr>
          </p:pic>
        </p:grpSp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F0B88E5C-3213-43DA-A3B4-AAEE12EB463D}"/>
                </a:ext>
              </a:extLst>
            </p:cNvPr>
            <p:cNvGrpSpPr/>
            <p:nvPr/>
          </p:nvGrpSpPr>
          <p:grpSpPr>
            <a:xfrm>
              <a:off x="5373122" y="4339871"/>
              <a:ext cx="796567" cy="177142"/>
              <a:chOff x="8688288" y="543379"/>
              <a:chExt cx="671450" cy="149318"/>
            </a:xfrm>
          </p:grpSpPr>
          <p:cxnSp>
            <p:nvCxnSpPr>
              <p:cNvPr id="29" name="Łącznik prosty ze strzałką 28">
                <a:extLst>
                  <a:ext uri="{FF2B5EF4-FFF2-40B4-BE49-F238E27FC236}">
                    <a16:creationId xmlns:a16="http://schemas.microsoft.com/office/drawing/2014/main" id="{7C5D8179-1376-4832-A45C-C56A7340B356}"/>
                  </a:ext>
                </a:extLst>
              </p:cNvPr>
              <p:cNvCxnSpPr/>
              <p:nvPr/>
            </p:nvCxnSpPr>
            <p:spPr>
              <a:xfrm>
                <a:off x="8688288" y="543379"/>
                <a:ext cx="671448" cy="0"/>
              </a:xfrm>
              <a:prstGeom prst="straightConnector1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ze strzałką 29">
                <a:extLst>
                  <a:ext uri="{FF2B5EF4-FFF2-40B4-BE49-F238E27FC236}">
                    <a16:creationId xmlns:a16="http://schemas.microsoft.com/office/drawing/2014/main" id="{FE65EC7F-F7A4-4496-833C-860C41F66FF7}"/>
                  </a:ext>
                </a:extLst>
              </p:cNvPr>
              <p:cNvCxnSpPr/>
              <p:nvPr/>
            </p:nvCxnSpPr>
            <p:spPr>
              <a:xfrm flipH="1" flipV="1">
                <a:off x="8688288" y="692696"/>
                <a:ext cx="671450" cy="1"/>
              </a:xfrm>
              <a:prstGeom prst="straightConnector1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29B8C385-4F40-497F-AE34-BC3EEEF15725}"/>
                </a:ext>
              </a:extLst>
            </p:cNvPr>
            <p:cNvGrpSpPr/>
            <p:nvPr/>
          </p:nvGrpSpPr>
          <p:grpSpPr>
            <a:xfrm rot="2700000">
              <a:off x="6268866" y="3031204"/>
              <a:ext cx="796567" cy="177142"/>
              <a:chOff x="8688288" y="543379"/>
              <a:chExt cx="671450" cy="149318"/>
            </a:xfrm>
          </p:grpSpPr>
          <p:cxnSp>
            <p:nvCxnSpPr>
              <p:cNvPr id="27" name="Łącznik prosty ze strzałką 26">
                <a:extLst>
                  <a:ext uri="{FF2B5EF4-FFF2-40B4-BE49-F238E27FC236}">
                    <a16:creationId xmlns:a16="http://schemas.microsoft.com/office/drawing/2014/main" id="{3C661562-8419-4681-9E70-D7105758AFE2}"/>
                  </a:ext>
                </a:extLst>
              </p:cNvPr>
              <p:cNvCxnSpPr/>
              <p:nvPr/>
            </p:nvCxnSpPr>
            <p:spPr>
              <a:xfrm>
                <a:off x="8688288" y="543379"/>
                <a:ext cx="671448" cy="0"/>
              </a:xfrm>
              <a:prstGeom prst="straightConnector1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ze strzałką 27">
                <a:extLst>
                  <a:ext uri="{FF2B5EF4-FFF2-40B4-BE49-F238E27FC236}">
                    <a16:creationId xmlns:a16="http://schemas.microsoft.com/office/drawing/2014/main" id="{94D5F380-2631-48EE-8A8B-7B0A713E1406}"/>
                  </a:ext>
                </a:extLst>
              </p:cNvPr>
              <p:cNvCxnSpPr/>
              <p:nvPr/>
            </p:nvCxnSpPr>
            <p:spPr>
              <a:xfrm flipH="1" flipV="1">
                <a:off x="8688288" y="692696"/>
                <a:ext cx="671450" cy="1"/>
              </a:xfrm>
              <a:prstGeom prst="straightConnector1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7323C4AA-0E03-421B-B33A-045EB1A8F81B}"/>
                </a:ext>
              </a:extLst>
            </p:cNvPr>
            <p:cNvGrpSpPr/>
            <p:nvPr/>
          </p:nvGrpSpPr>
          <p:grpSpPr>
            <a:xfrm rot="8100000">
              <a:off x="4475583" y="3028068"/>
              <a:ext cx="796567" cy="177142"/>
              <a:chOff x="8688288" y="543379"/>
              <a:chExt cx="671450" cy="149318"/>
            </a:xfrm>
          </p:grpSpPr>
          <p:cxnSp>
            <p:nvCxnSpPr>
              <p:cNvPr id="25" name="Łącznik prosty ze strzałką 24">
                <a:extLst>
                  <a:ext uri="{FF2B5EF4-FFF2-40B4-BE49-F238E27FC236}">
                    <a16:creationId xmlns:a16="http://schemas.microsoft.com/office/drawing/2014/main" id="{AFAC8833-6C1C-4D82-9ACE-AF36A4A1383D}"/>
                  </a:ext>
                </a:extLst>
              </p:cNvPr>
              <p:cNvCxnSpPr/>
              <p:nvPr/>
            </p:nvCxnSpPr>
            <p:spPr>
              <a:xfrm>
                <a:off x="8688288" y="543379"/>
                <a:ext cx="671448" cy="0"/>
              </a:xfrm>
              <a:prstGeom prst="straightConnector1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ze strzałką 25">
                <a:extLst>
                  <a:ext uri="{FF2B5EF4-FFF2-40B4-BE49-F238E27FC236}">
                    <a16:creationId xmlns:a16="http://schemas.microsoft.com/office/drawing/2014/main" id="{0DA81D28-2F97-4717-845F-D0555286EBD4}"/>
                  </a:ext>
                </a:extLst>
              </p:cNvPr>
              <p:cNvCxnSpPr/>
              <p:nvPr/>
            </p:nvCxnSpPr>
            <p:spPr>
              <a:xfrm flipH="1" flipV="1">
                <a:off x="8688288" y="692696"/>
                <a:ext cx="671450" cy="1"/>
              </a:xfrm>
              <a:prstGeom prst="straightConnector1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725F259A-EA32-4C3A-8BF0-51D145F23A9D}"/>
                </a:ext>
              </a:extLst>
            </p:cNvPr>
            <p:cNvGrpSpPr/>
            <p:nvPr/>
          </p:nvGrpSpPr>
          <p:grpSpPr>
            <a:xfrm>
              <a:off x="3012731" y="836712"/>
              <a:ext cx="5517346" cy="5261436"/>
              <a:chOff x="2928161" y="866128"/>
              <a:chExt cx="5486499" cy="5232020"/>
            </a:xfrm>
          </p:grpSpPr>
          <p:sp>
            <p:nvSpPr>
              <p:cNvPr id="21" name="Łuk 20">
                <a:extLst>
                  <a:ext uri="{FF2B5EF4-FFF2-40B4-BE49-F238E27FC236}">
                    <a16:creationId xmlns:a16="http://schemas.microsoft.com/office/drawing/2014/main" id="{A5BB8201-DE31-40A2-81ED-8F9A6A92D878}"/>
                  </a:ext>
                </a:extLst>
              </p:cNvPr>
              <p:cNvSpPr/>
              <p:nvPr/>
            </p:nvSpPr>
            <p:spPr>
              <a:xfrm rot="2642438" flipH="1">
                <a:off x="3259549" y="866128"/>
                <a:ext cx="5155111" cy="5155111"/>
              </a:xfrm>
              <a:prstGeom prst="arc">
                <a:avLst>
                  <a:gd name="adj1" fmla="val 9825108"/>
                  <a:gd name="adj2" fmla="val 17044695"/>
                </a:avLst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Łuk 21">
                <a:extLst>
                  <a:ext uri="{FF2B5EF4-FFF2-40B4-BE49-F238E27FC236}">
                    <a16:creationId xmlns:a16="http://schemas.microsoft.com/office/drawing/2014/main" id="{BD17CD2C-370E-48C9-B710-94E9216876AB}"/>
                  </a:ext>
                </a:extLst>
              </p:cNvPr>
              <p:cNvSpPr/>
              <p:nvPr/>
            </p:nvSpPr>
            <p:spPr>
              <a:xfrm rot="2642438" flipH="1">
                <a:off x="2928161" y="913275"/>
                <a:ext cx="5155111" cy="5155111"/>
              </a:xfrm>
              <a:prstGeom prst="arc">
                <a:avLst>
                  <a:gd name="adj1" fmla="val 20459054"/>
                  <a:gd name="adj2" fmla="val 6119499"/>
                </a:avLst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Prostokąt 22">
                <a:extLst>
                  <a:ext uri="{FF2B5EF4-FFF2-40B4-BE49-F238E27FC236}">
                    <a16:creationId xmlns:a16="http://schemas.microsoft.com/office/drawing/2014/main" id="{E21B9E2C-6CA7-4210-9B7A-9D7005B7E867}"/>
                  </a:ext>
                </a:extLst>
              </p:cNvPr>
              <p:cNvSpPr/>
              <p:nvPr/>
            </p:nvSpPr>
            <p:spPr>
              <a:xfrm>
                <a:off x="4379723" y="966758"/>
                <a:ext cx="2783362" cy="9233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pl-PL" sz="2800" b="0" cap="none" spc="400" dirty="0">
                    <a:ln w="0"/>
                    <a:solidFill>
                      <a:schemeClr val="tx2">
                        <a:lumMod val="50000"/>
                      </a:schemeClr>
                    </a:solidFill>
                    <a:latin typeface="+mn-lt"/>
                  </a:rPr>
                  <a:t>BADANIA</a:t>
                </a:r>
                <a:endParaRPr lang="pl-PL" sz="2800" b="0" cap="none" spc="400" dirty="0">
                  <a:ln w="0"/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Prostokąt 23">
                <a:extLst>
                  <a:ext uri="{FF2B5EF4-FFF2-40B4-BE49-F238E27FC236}">
                    <a16:creationId xmlns:a16="http://schemas.microsoft.com/office/drawing/2014/main" id="{2D022AD3-A80A-42AD-800A-9B3D29562EB5}"/>
                  </a:ext>
                </a:extLst>
              </p:cNvPr>
              <p:cNvSpPr/>
              <p:nvPr/>
            </p:nvSpPr>
            <p:spPr>
              <a:xfrm>
                <a:off x="4278721" y="5174818"/>
                <a:ext cx="2783362" cy="9233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1440" tIns="45720" rIns="91440" bIns="4572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pl-PL" sz="2800" b="0" cap="none" spc="400" dirty="0">
                    <a:ln w="0"/>
                    <a:solidFill>
                      <a:schemeClr val="tx2">
                        <a:lumMod val="50000"/>
                      </a:schemeClr>
                    </a:solidFill>
                    <a:latin typeface="+mn-lt"/>
                  </a:rPr>
                  <a:t>DYDAKTYKA</a:t>
                </a:r>
                <a:endParaRPr lang="pl-PL" sz="2800" b="0" cap="none" spc="400" dirty="0">
                  <a:ln w="0"/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44D7C2F1-78B6-422E-89E8-55F431620BB6}"/>
              </a:ext>
            </a:extLst>
          </p:cNvPr>
          <p:cNvGrpSpPr/>
          <p:nvPr/>
        </p:nvGrpSpPr>
        <p:grpSpPr>
          <a:xfrm>
            <a:off x="559730" y="2015289"/>
            <a:ext cx="7435064" cy="3375171"/>
            <a:chOff x="2290224" y="2001922"/>
            <a:chExt cx="7435064" cy="3375171"/>
          </a:xfrm>
        </p:grpSpPr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F3AFFBAE-5246-4AAD-98D4-979D32AB2CF6}"/>
                </a:ext>
              </a:extLst>
            </p:cNvPr>
            <p:cNvSpPr txBox="1"/>
            <p:nvPr/>
          </p:nvSpPr>
          <p:spPr>
            <a:xfrm>
              <a:off x="2311022" y="2001922"/>
              <a:ext cx="1770243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naukowy</a:t>
              </a:r>
            </a:p>
            <a:p>
              <a:pPr algn="ctr">
                <a:buFont typeface="Arial" pitchFamily="34" charset="0"/>
                <a:buNone/>
              </a:pPr>
              <a: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komitet doradczy</a:t>
              </a:r>
              <a:endParaRPr lang="pl-PL" sz="1600" dirty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299011F5-D1C3-4DB7-BC7E-AD26839455CF}"/>
                </a:ext>
              </a:extLst>
            </p:cNvPr>
            <p:cNvSpPr txBox="1"/>
            <p:nvPr/>
          </p:nvSpPr>
          <p:spPr>
            <a:xfrm>
              <a:off x="2290224" y="4597801"/>
              <a:ext cx="1541986" cy="7792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wsparcie</a:t>
              </a:r>
              <a:b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</a:br>
              <a: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administracyjne</a:t>
              </a:r>
              <a:endParaRPr lang="pl-PL" sz="1600" dirty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5BEB39AC-C14D-4521-B802-35B7ACB40A68}"/>
                </a:ext>
              </a:extLst>
            </p:cNvPr>
            <p:cNvSpPr txBox="1"/>
            <p:nvPr/>
          </p:nvSpPr>
          <p:spPr>
            <a:xfrm>
              <a:off x="7685594" y="2875862"/>
              <a:ext cx="2039694" cy="6296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międzynarodowa</a:t>
              </a:r>
            </a:p>
            <a:p>
              <a:pPr algn="ctr">
                <a:buFont typeface="Arial" pitchFamily="34" charset="0"/>
                <a:buNone/>
              </a:pPr>
              <a:r>
                <a:rPr lang="pl-PL" sz="160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ocena zewnętrzna</a:t>
              </a:r>
              <a:endParaRPr lang="pl-PL" sz="1600" dirty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50" name="Prostokąt 49">
            <a:extLst>
              <a:ext uri="{FF2B5EF4-FFF2-40B4-BE49-F238E27FC236}">
                <a16:creationId xmlns:a16="http://schemas.microsoft.com/office/drawing/2014/main" id="{254D80CF-FAC1-4C58-87A4-B7685BE3DB27}"/>
              </a:ext>
            </a:extLst>
          </p:cNvPr>
          <p:cNvSpPr/>
          <p:nvPr/>
        </p:nvSpPr>
        <p:spPr>
          <a:xfrm>
            <a:off x="3442176" y="3162950"/>
            <a:ext cx="1601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accent1"/>
                </a:solidFill>
                <a:latin typeface="+mj-lt"/>
              </a:rPr>
              <a:t>Priorytetowe</a:t>
            </a:r>
          </a:p>
          <a:p>
            <a:pPr algn="ctr"/>
            <a:r>
              <a:rPr lang="pl-PL" b="1" dirty="0">
                <a:solidFill>
                  <a:schemeClr val="accent1"/>
                </a:solidFill>
                <a:latin typeface="+mj-lt"/>
              </a:rPr>
              <a:t>Obszary</a:t>
            </a:r>
          </a:p>
          <a:p>
            <a:pPr algn="ctr"/>
            <a:r>
              <a:rPr lang="pl-PL" b="1" dirty="0">
                <a:solidFill>
                  <a:schemeClr val="accent1"/>
                </a:solidFill>
                <a:latin typeface="+mj-lt"/>
              </a:rPr>
              <a:t>Badawcze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4D2BFDF-C0B8-4E4B-9415-C48B882268D9}"/>
              </a:ext>
            </a:extLst>
          </p:cNvPr>
          <p:cNvGrpSpPr/>
          <p:nvPr/>
        </p:nvGrpSpPr>
        <p:grpSpPr>
          <a:xfrm>
            <a:off x="8577964" y="2509562"/>
            <a:ext cx="2706690" cy="3582590"/>
            <a:chOff x="8577964" y="2509562"/>
            <a:chExt cx="2706690" cy="3582590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2BDEB36B-F8CB-45B1-9A05-CEBB7E8E7C3D}"/>
                </a:ext>
              </a:extLst>
            </p:cNvPr>
            <p:cNvGrpSpPr/>
            <p:nvPr/>
          </p:nvGrpSpPr>
          <p:grpSpPr>
            <a:xfrm>
              <a:off x="8577964" y="4272067"/>
              <a:ext cx="1820085" cy="1820085"/>
              <a:chOff x="6745681" y="4219068"/>
              <a:chExt cx="1820085" cy="1820085"/>
            </a:xfrm>
          </p:grpSpPr>
          <p:grpSp>
            <p:nvGrpSpPr>
              <p:cNvPr id="4" name="Grafika 2" descr="Mężczyzna">
                <a:extLst>
                  <a:ext uri="{FF2B5EF4-FFF2-40B4-BE49-F238E27FC236}">
                    <a16:creationId xmlns:a16="http://schemas.microsoft.com/office/drawing/2014/main" id="{E5E9D051-98EE-45F0-A2DC-7043EB67F50F}"/>
                  </a:ext>
                </a:extLst>
              </p:cNvPr>
              <p:cNvGrpSpPr/>
              <p:nvPr/>
            </p:nvGrpSpPr>
            <p:grpSpPr>
              <a:xfrm>
                <a:off x="6745681" y="4219068"/>
                <a:ext cx="1820085" cy="1820085"/>
                <a:chOff x="8164346" y="4219068"/>
                <a:chExt cx="1820085" cy="1820085"/>
              </a:xfrm>
            </p:grpSpPr>
            <p:sp>
              <p:nvSpPr>
                <p:cNvPr id="5" name="Dowolny kształt: kształt 4">
                  <a:extLst>
                    <a:ext uri="{FF2B5EF4-FFF2-40B4-BE49-F238E27FC236}">
                      <a16:creationId xmlns:a16="http://schemas.microsoft.com/office/drawing/2014/main" id="{4E8E5240-A901-465C-B1C7-4B98A687B996}"/>
                    </a:ext>
                  </a:extLst>
                </p:cNvPr>
                <p:cNvSpPr/>
                <p:nvPr/>
              </p:nvSpPr>
              <p:spPr>
                <a:xfrm>
                  <a:off x="8908495" y="4261726"/>
                  <a:ext cx="322307" cy="322307"/>
                </a:xfrm>
                <a:custGeom>
                  <a:avLst/>
                  <a:gdLst>
                    <a:gd name="connsiteX0" fmla="*/ 317567 w 322306"/>
                    <a:gd name="connsiteY0" fmla="*/ 165893 h 322306"/>
                    <a:gd name="connsiteX1" fmla="*/ 165893 w 322306"/>
                    <a:gd name="connsiteY1" fmla="*/ 317567 h 322306"/>
                    <a:gd name="connsiteX2" fmla="*/ 14219 w 322306"/>
                    <a:gd name="connsiteY2" fmla="*/ 165893 h 322306"/>
                    <a:gd name="connsiteX3" fmla="*/ 165893 w 322306"/>
                    <a:gd name="connsiteY3" fmla="*/ 14219 h 322306"/>
                    <a:gd name="connsiteX4" fmla="*/ 317567 w 322306"/>
                    <a:gd name="connsiteY4" fmla="*/ 165893 h 322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06" h="322306">
                      <a:moveTo>
                        <a:pt x="317567" y="165893"/>
                      </a:moveTo>
                      <a:cubicBezTo>
                        <a:pt x="317567" y="249660"/>
                        <a:pt x="249660" y="317567"/>
                        <a:pt x="165893" y="317567"/>
                      </a:cubicBezTo>
                      <a:cubicBezTo>
                        <a:pt x="82126" y="317567"/>
                        <a:pt x="14219" y="249660"/>
                        <a:pt x="14219" y="165893"/>
                      </a:cubicBezTo>
                      <a:cubicBezTo>
                        <a:pt x="14219" y="82126"/>
                        <a:pt x="82126" y="14219"/>
                        <a:pt x="165893" y="14219"/>
                      </a:cubicBezTo>
                      <a:cubicBezTo>
                        <a:pt x="249660" y="14219"/>
                        <a:pt x="317567" y="82126"/>
                        <a:pt x="317567" y="16589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6" name="Dowolny kształt: kształt 5">
                  <a:extLst>
                    <a:ext uri="{FF2B5EF4-FFF2-40B4-BE49-F238E27FC236}">
                      <a16:creationId xmlns:a16="http://schemas.microsoft.com/office/drawing/2014/main" id="{EE292496-6803-4782-9C4E-40C5FE755794}"/>
                    </a:ext>
                  </a:extLst>
                </p:cNvPr>
                <p:cNvSpPr/>
                <p:nvPr/>
              </p:nvSpPr>
              <p:spPr>
                <a:xfrm>
                  <a:off x="8643066" y="4602992"/>
                  <a:ext cx="853165" cy="1384023"/>
                </a:xfrm>
                <a:custGeom>
                  <a:avLst/>
                  <a:gdLst>
                    <a:gd name="connsiteX0" fmla="*/ 844633 w 853164"/>
                    <a:gd name="connsiteY0" fmla="*/ 605747 h 1384022"/>
                    <a:gd name="connsiteX1" fmla="*/ 738462 w 853164"/>
                    <a:gd name="connsiteY1" fmla="*/ 154518 h 1384022"/>
                    <a:gd name="connsiteX2" fmla="*/ 715711 w 853164"/>
                    <a:gd name="connsiteY2" fmla="*/ 112807 h 1384022"/>
                    <a:gd name="connsiteX3" fmla="*/ 556453 w 853164"/>
                    <a:gd name="connsiteY3" fmla="*/ 29387 h 1384022"/>
                    <a:gd name="connsiteX4" fmla="*/ 431322 w 853164"/>
                    <a:gd name="connsiteY4" fmla="*/ 14219 h 1384022"/>
                    <a:gd name="connsiteX5" fmla="*/ 306191 w 853164"/>
                    <a:gd name="connsiteY5" fmla="*/ 33179 h 1384022"/>
                    <a:gd name="connsiteX6" fmla="*/ 146934 w 853164"/>
                    <a:gd name="connsiteY6" fmla="*/ 116599 h 1384022"/>
                    <a:gd name="connsiteX7" fmla="*/ 124183 w 853164"/>
                    <a:gd name="connsiteY7" fmla="*/ 158309 h 1384022"/>
                    <a:gd name="connsiteX8" fmla="*/ 18011 w 853164"/>
                    <a:gd name="connsiteY8" fmla="*/ 609539 h 1384022"/>
                    <a:gd name="connsiteX9" fmla="*/ 14219 w 853164"/>
                    <a:gd name="connsiteY9" fmla="*/ 628498 h 1384022"/>
                    <a:gd name="connsiteX10" fmla="*/ 90056 w 853164"/>
                    <a:gd name="connsiteY10" fmla="*/ 704335 h 1384022"/>
                    <a:gd name="connsiteX11" fmla="*/ 162101 w 853164"/>
                    <a:gd name="connsiteY11" fmla="*/ 647457 h 1384022"/>
                    <a:gd name="connsiteX12" fmla="*/ 241730 w 853164"/>
                    <a:gd name="connsiteY12" fmla="*/ 317567 h 1384022"/>
                    <a:gd name="connsiteX13" fmla="*/ 241730 w 853164"/>
                    <a:gd name="connsiteY13" fmla="*/ 1379283 h 1384022"/>
                    <a:gd name="connsiteX14" fmla="*/ 393404 w 853164"/>
                    <a:gd name="connsiteY14" fmla="*/ 1379283 h 1384022"/>
                    <a:gd name="connsiteX15" fmla="*/ 393404 w 853164"/>
                    <a:gd name="connsiteY15" fmla="*/ 696751 h 1384022"/>
                    <a:gd name="connsiteX16" fmla="*/ 469241 w 853164"/>
                    <a:gd name="connsiteY16" fmla="*/ 696751 h 1384022"/>
                    <a:gd name="connsiteX17" fmla="*/ 469241 w 853164"/>
                    <a:gd name="connsiteY17" fmla="*/ 1379283 h 1384022"/>
                    <a:gd name="connsiteX18" fmla="*/ 620914 w 853164"/>
                    <a:gd name="connsiteY18" fmla="*/ 1379283 h 1384022"/>
                    <a:gd name="connsiteX19" fmla="*/ 620914 w 853164"/>
                    <a:gd name="connsiteY19" fmla="*/ 313775 h 1384022"/>
                    <a:gd name="connsiteX20" fmla="*/ 700543 w 853164"/>
                    <a:gd name="connsiteY20" fmla="*/ 643666 h 1384022"/>
                    <a:gd name="connsiteX21" fmla="*/ 772588 w 853164"/>
                    <a:gd name="connsiteY21" fmla="*/ 700543 h 1384022"/>
                    <a:gd name="connsiteX22" fmla="*/ 848425 w 853164"/>
                    <a:gd name="connsiteY22" fmla="*/ 624706 h 1384022"/>
                    <a:gd name="connsiteX23" fmla="*/ 844633 w 853164"/>
                    <a:gd name="connsiteY23" fmla="*/ 605747 h 1384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53164" h="1384022">
                      <a:moveTo>
                        <a:pt x="844633" y="605747"/>
                      </a:moveTo>
                      <a:lnTo>
                        <a:pt x="738462" y="154518"/>
                      </a:lnTo>
                      <a:cubicBezTo>
                        <a:pt x="734670" y="139350"/>
                        <a:pt x="727086" y="124183"/>
                        <a:pt x="715711" y="112807"/>
                      </a:cubicBezTo>
                      <a:cubicBezTo>
                        <a:pt x="670208" y="74889"/>
                        <a:pt x="617123" y="48346"/>
                        <a:pt x="556453" y="29387"/>
                      </a:cubicBezTo>
                      <a:cubicBezTo>
                        <a:pt x="514743" y="21803"/>
                        <a:pt x="473033" y="14219"/>
                        <a:pt x="431322" y="14219"/>
                      </a:cubicBezTo>
                      <a:cubicBezTo>
                        <a:pt x="389612" y="14219"/>
                        <a:pt x="347902" y="21803"/>
                        <a:pt x="306191" y="33179"/>
                      </a:cubicBezTo>
                      <a:cubicBezTo>
                        <a:pt x="245522" y="48346"/>
                        <a:pt x="192436" y="78681"/>
                        <a:pt x="146934" y="116599"/>
                      </a:cubicBezTo>
                      <a:cubicBezTo>
                        <a:pt x="135558" y="127975"/>
                        <a:pt x="127975" y="143142"/>
                        <a:pt x="124183" y="158309"/>
                      </a:cubicBezTo>
                      <a:lnTo>
                        <a:pt x="18011" y="609539"/>
                      </a:lnTo>
                      <a:cubicBezTo>
                        <a:pt x="18011" y="613331"/>
                        <a:pt x="14219" y="620914"/>
                        <a:pt x="14219" y="628498"/>
                      </a:cubicBezTo>
                      <a:cubicBezTo>
                        <a:pt x="14219" y="670208"/>
                        <a:pt x="48346" y="704335"/>
                        <a:pt x="90056" y="704335"/>
                      </a:cubicBezTo>
                      <a:cubicBezTo>
                        <a:pt x="124183" y="704335"/>
                        <a:pt x="154518" y="677792"/>
                        <a:pt x="162101" y="647457"/>
                      </a:cubicBezTo>
                      <a:lnTo>
                        <a:pt x="241730" y="317567"/>
                      </a:lnTo>
                      <a:lnTo>
                        <a:pt x="241730" y="1379283"/>
                      </a:lnTo>
                      <a:lnTo>
                        <a:pt x="393404" y="1379283"/>
                      </a:lnTo>
                      <a:lnTo>
                        <a:pt x="393404" y="696751"/>
                      </a:lnTo>
                      <a:lnTo>
                        <a:pt x="469241" y="696751"/>
                      </a:lnTo>
                      <a:lnTo>
                        <a:pt x="469241" y="1379283"/>
                      </a:lnTo>
                      <a:lnTo>
                        <a:pt x="620914" y="1379283"/>
                      </a:lnTo>
                      <a:lnTo>
                        <a:pt x="620914" y="313775"/>
                      </a:lnTo>
                      <a:lnTo>
                        <a:pt x="700543" y="643666"/>
                      </a:lnTo>
                      <a:cubicBezTo>
                        <a:pt x="708127" y="674000"/>
                        <a:pt x="738462" y="700543"/>
                        <a:pt x="772588" y="700543"/>
                      </a:cubicBezTo>
                      <a:cubicBezTo>
                        <a:pt x="814298" y="700543"/>
                        <a:pt x="848425" y="666417"/>
                        <a:pt x="848425" y="624706"/>
                      </a:cubicBezTo>
                      <a:cubicBezTo>
                        <a:pt x="848425" y="617123"/>
                        <a:pt x="844633" y="609539"/>
                        <a:pt x="844633" y="6057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/>
                </a:p>
              </p:txBody>
            </p:sp>
          </p:grpSp>
          <p:sp>
            <p:nvSpPr>
              <p:cNvPr id="49" name="Cięciwa 48">
                <a:extLst>
                  <a:ext uri="{FF2B5EF4-FFF2-40B4-BE49-F238E27FC236}">
                    <a16:creationId xmlns:a16="http://schemas.microsoft.com/office/drawing/2014/main" id="{9EFE60CC-CE23-45BD-86DF-8ADBE8ADCCC8}"/>
                  </a:ext>
                </a:extLst>
              </p:cNvPr>
              <p:cNvSpPr/>
              <p:nvPr/>
            </p:nvSpPr>
            <p:spPr>
              <a:xfrm rot="5400000">
                <a:off x="7500670" y="4269813"/>
                <a:ext cx="305998" cy="305998"/>
              </a:xfrm>
              <a:prstGeom prst="chord">
                <a:avLst>
                  <a:gd name="adj1" fmla="val 5375100"/>
                  <a:gd name="adj2" fmla="val 16200000"/>
                </a:avLst>
              </a:pr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52A3E0C8-E7E5-4FA1-A9F5-DC10270E933E}"/>
                </a:ext>
              </a:extLst>
            </p:cNvPr>
            <p:cNvGrpSpPr/>
            <p:nvPr/>
          </p:nvGrpSpPr>
          <p:grpSpPr>
            <a:xfrm>
              <a:off x="8798296" y="2509562"/>
              <a:ext cx="2486358" cy="3332124"/>
              <a:chOff x="9118481" y="827300"/>
              <a:chExt cx="2332058" cy="3125337"/>
            </a:xfrm>
          </p:grpSpPr>
          <p:grpSp>
            <p:nvGrpSpPr>
              <p:cNvPr id="52" name="Grupa 51">
                <a:extLst>
                  <a:ext uri="{FF2B5EF4-FFF2-40B4-BE49-F238E27FC236}">
                    <a16:creationId xmlns:a16="http://schemas.microsoft.com/office/drawing/2014/main" id="{9B262759-A8A9-4CCB-B6B8-F78B585EDAA2}"/>
                  </a:ext>
                </a:extLst>
              </p:cNvPr>
              <p:cNvGrpSpPr/>
              <p:nvPr/>
            </p:nvGrpSpPr>
            <p:grpSpPr>
              <a:xfrm>
                <a:off x="9819897" y="2092958"/>
                <a:ext cx="1598117" cy="1859679"/>
                <a:chOff x="9782299" y="1142284"/>
                <a:chExt cx="1598117" cy="1859679"/>
              </a:xfrm>
            </p:grpSpPr>
            <p:sp>
              <p:nvSpPr>
                <p:cNvPr id="54" name="Prostokąt 53">
                  <a:extLst>
                    <a:ext uri="{FF2B5EF4-FFF2-40B4-BE49-F238E27FC236}">
                      <a16:creationId xmlns:a16="http://schemas.microsoft.com/office/drawing/2014/main" id="{0A54E476-B1F9-4851-B672-BD71555F4B37}"/>
                    </a:ext>
                  </a:extLst>
                </p:cNvPr>
                <p:cNvSpPr/>
                <p:nvPr/>
              </p:nvSpPr>
              <p:spPr>
                <a:xfrm>
                  <a:off x="9928352" y="1770857"/>
                  <a:ext cx="1451852" cy="12311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pl-PL" sz="1400" dirty="0">
                      <a:solidFill>
                        <a:srgbClr val="132319"/>
                      </a:solidFill>
                      <a:latin typeface="+mj-lt"/>
                    </a:rPr>
                    <a:t>PRIORYTETOWE OBSZARY BADAWCZE</a:t>
                  </a:r>
                </a:p>
                <a:p>
                  <a:pPr algn="r"/>
                  <a:r>
                    <a:rPr lang="pl-PL" sz="3200" b="1" dirty="0">
                      <a:solidFill>
                        <a:srgbClr val="132319"/>
                      </a:solidFill>
                      <a:effectLst>
                        <a:glow rad="495300">
                          <a:schemeClr val="bg1">
                            <a:alpha val="12000"/>
                          </a:schemeClr>
                        </a:glow>
                      </a:effectLst>
                      <a:latin typeface="+mj-lt"/>
                    </a:rPr>
                    <a:t>90%</a:t>
                  </a:r>
                  <a:endParaRPr lang="en-GB" sz="1600" b="1" dirty="0">
                    <a:solidFill>
                      <a:srgbClr val="132319"/>
                    </a:solidFill>
                    <a:effectLst>
                      <a:glow rad="495300">
                        <a:schemeClr val="bg1">
                          <a:alpha val="12000"/>
                        </a:schemeClr>
                      </a:glow>
                    </a:effectLst>
                    <a:latin typeface="+mj-lt"/>
                  </a:endParaRPr>
                </a:p>
              </p:txBody>
            </p:sp>
            <p:sp>
              <p:nvSpPr>
                <p:cNvPr id="55" name="Prostokąt 54">
                  <a:extLst>
                    <a:ext uri="{FF2B5EF4-FFF2-40B4-BE49-F238E27FC236}">
                      <a16:creationId xmlns:a16="http://schemas.microsoft.com/office/drawing/2014/main" id="{1EE42C70-3874-4A28-ABCA-FCA9FCF22EB7}"/>
                    </a:ext>
                  </a:extLst>
                </p:cNvPr>
                <p:cNvSpPr/>
                <p:nvPr/>
              </p:nvSpPr>
              <p:spPr>
                <a:xfrm>
                  <a:off x="9782299" y="1142284"/>
                  <a:ext cx="1598117" cy="5658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pl-PL" sz="1400" dirty="0">
                      <a:solidFill>
                        <a:srgbClr val="132319"/>
                      </a:solidFill>
                      <a:latin typeface="+mj-lt"/>
                    </a:rPr>
                    <a:t>INNE</a:t>
                  </a:r>
                </a:p>
                <a:p>
                  <a:pPr algn="r">
                    <a:lnSpc>
                      <a:spcPct val="80000"/>
                    </a:lnSpc>
                  </a:pPr>
                  <a:r>
                    <a:rPr lang="pl-PL" sz="2400" b="1" dirty="0">
                      <a:solidFill>
                        <a:srgbClr val="132319"/>
                      </a:solidFill>
                      <a:effectLst>
                        <a:glow rad="495300">
                          <a:schemeClr val="bg1">
                            <a:alpha val="12000"/>
                          </a:schemeClr>
                        </a:glow>
                      </a:effectLst>
                      <a:latin typeface="+mj-lt"/>
                    </a:rPr>
                    <a:t>10%</a:t>
                  </a:r>
                  <a:endParaRPr lang="en-GB" sz="1200" b="1" dirty="0">
                    <a:solidFill>
                      <a:srgbClr val="132319"/>
                    </a:solidFill>
                    <a:effectLst>
                      <a:glow rad="495300">
                        <a:schemeClr val="bg1">
                          <a:alpha val="12000"/>
                        </a:schemeClr>
                      </a:glow>
                    </a:effectLst>
                    <a:latin typeface="+mj-lt"/>
                  </a:endParaRPr>
                </a:p>
              </p:txBody>
            </p:sp>
            <p:cxnSp>
              <p:nvCxnSpPr>
                <p:cNvPr id="56" name="Łącznik prosty 55">
                  <a:extLst>
                    <a:ext uri="{FF2B5EF4-FFF2-40B4-BE49-F238E27FC236}">
                      <a16:creationId xmlns:a16="http://schemas.microsoft.com/office/drawing/2014/main" id="{9E09B87F-94E0-4CE3-AB78-EF2B08909513}"/>
                    </a:ext>
                  </a:extLst>
                </p:cNvPr>
                <p:cNvCxnSpPr/>
                <p:nvPr/>
              </p:nvCxnSpPr>
              <p:spPr>
                <a:xfrm>
                  <a:off x="9998428" y="1721795"/>
                  <a:ext cx="129627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Prostokąt 52">
                <a:extLst>
                  <a:ext uri="{FF2B5EF4-FFF2-40B4-BE49-F238E27FC236}">
                    <a16:creationId xmlns:a16="http://schemas.microsoft.com/office/drawing/2014/main" id="{541C6CC6-F33F-4539-9C8C-70934C69D807}"/>
                  </a:ext>
                </a:extLst>
              </p:cNvPr>
              <p:cNvSpPr/>
              <p:nvPr/>
            </p:nvSpPr>
            <p:spPr>
              <a:xfrm>
                <a:off x="9118481" y="827300"/>
                <a:ext cx="2332058" cy="1125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pl-PL" b="1" dirty="0">
                    <a:solidFill>
                      <a:srgbClr val="132319"/>
                    </a:solidFill>
                    <a:latin typeface="+mj-lt"/>
                  </a:rPr>
                  <a:t>Naukowcy zajmujący się priorytetowymi obszarami badawczymi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0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96F1601-DE68-42CD-A543-461434DE2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 r="31032"/>
          <a:stretch/>
        </p:blipFill>
        <p:spPr>
          <a:xfrm>
            <a:off x="8047568" y="692696"/>
            <a:ext cx="3393714" cy="54452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11C5CF7-FDD9-47D1-8C5F-790043228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r="41196"/>
          <a:stretch/>
        </p:blipFill>
        <p:spPr>
          <a:xfrm>
            <a:off x="743743" y="692696"/>
            <a:ext cx="3393787" cy="545345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3365822" y="1718428"/>
            <a:ext cx="5453454" cy="3401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EC2233E9-C9B2-434A-B30C-E8167C74A386}"/>
              </a:ext>
            </a:extLst>
          </p:cNvPr>
          <p:cNvSpPr txBox="1">
            <a:spLocks/>
          </p:cNvSpPr>
          <p:nvPr/>
        </p:nvSpPr>
        <p:spPr>
          <a:xfrm>
            <a:off x="4884272" y="4150493"/>
            <a:ext cx="2363856" cy="1404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</a:rPr>
              <a:t>UPWr ma pełne uprawnienia akademickie w </a:t>
            </a:r>
            <a:r>
              <a:rPr lang="pl-PL" sz="1600" b="1" dirty="0">
                <a:solidFill>
                  <a:schemeClr val="bg1"/>
                </a:solidFill>
              </a:rPr>
              <a:t>9 dyscyplinach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z </a:t>
            </a:r>
            <a:r>
              <a:rPr lang="pl-PL" sz="1600" b="1" dirty="0">
                <a:solidFill>
                  <a:schemeClr val="bg1"/>
                </a:solidFill>
              </a:rPr>
              <a:t>5 dziedzin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A169EB7B-BCA3-4B61-9A1F-B3D5FA89021B}"/>
              </a:ext>
            </a:extLst>
          </p:cNvPr>
          <p:cNvSpPr txBox="1">
            <a:spLocks/>
          </p:cNvSpPr>
          <p:nvPr/>
        </p:nvSpPr>
        <p:spPr>
          <a:xfrm>
            <a:off x="4898970" y="2999943"/>
            <a:ext cx="2147832" cy="838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Uprawnienia akademickie</a:t>
            </a:r>
          </a:p>
        </p:txBody>
      </p:sp>
    </p:spTree>
    <p:extLst>
      <p:ext uri="{BB962C8B-B14F-4D97-AF65-F5344CB8AC3E}">
        <p14:creationId xmlns:p14="http://schemas.microsoft.com/office/powerpoint/2010/main" val="40003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DA16E0D-AD79-45AE-B25A-6A1D982B2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1842" b="1"/>
          <a:stretch/>
        </p:blipFill>
        <p:spPr>
          <a:xfrm>
            <a:off x="947601" y="4077072"/>
            <a:ext cx="4356313" cy="277381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2783634" y="-1800200"/>
            <a:ext cx="720080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Tytuł 2">
            <a:extLst>
              <a:ext uri="{FF2B5EF4-FFF2-40B4-BE49-F238E27FC236}">
                <a16:creationId xmlns:a16="http://schemas.microsoft.com/office/drawing/2014/main" id="{107A2029-AD6A-4436-82AA-888939FB3410}"/>
              </a:ext>
            </a:extLst>
          </p:cNvPr>
          <p:cNvSpPr txBox="1">
            <a:spLocks/>
          </p:cNvSpPr>
          <p:nvPr/>
        </p:nvSpPr>
        <p:spPr>
          <a:xfrm>
            <a:off x="983434" y="1140284"/>
            <a:ext cx="489654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Nauki</a:t>
            </a:r>
            <a:br>
              <a:rPr lang="pl-PL" b="1" spc="100" dirty="0">
                <a:solidFill>
                  <a:srgbClr val="132319"/>
                </a:solidFill>
              </a:rPr>
            </a:br>
            <a:r>
              <a:rPr lang="pl-PL" b="1" spc="100" dirty="0">
                <a:solidFill>
                  <a:srgbClr val="132319"/>
                </a:solidFill>
              </a:rPr>
              <a:t>inżynieryjno-techniczne</a:t>
            </a:r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42C82985-D43F-43FB-8FAC-FFACDE2360CA}"/>
              </a:ext>
            </a:extLst>
          </p:cNvPr>
          <p:cNvSpPr txBox="1">
            <a:spLocks/>
          </p:cNvSpPr>
          <p:nvPr/>
        </p:nvSpPr>
        <p:spPr>
          <a:xfrm>
            <a:off x="983432" y="2186854"/>
            <a:ext cx="4335017" cy="15780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inżynieria lądowa, geodezja</a:t>
            </a:r>
            <a:br>
              <a:rPr lang="pl-PL" sz="1800" dirty="0">
                <a:solidFill>
                  <a:srgbClr val="737373">
                    <a:lumMod val="50000"/>
                  </a:srgbClr>
                </a:solidFill>
              </a:rPr>
            </a:b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i transport (A)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inżynieria środowiska, górnictwo</a:t>
            </a:r>
            <a:br>
              <a:rPr lang="pl-PL" sz="1800" dirty="0">
                <a:solidFill>
                  <a:srgbClr val="737373">
                    <a:lumMod val="50000"/>
                  </a:srgbClr>
                </a:solidFill>
              </a:rPr>
            </a:b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i energetyka (B+)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F8310A0-D167-4DBC-A411-ECC384F783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r="13396"/>
          <a:stretch/>
        </p:blipFill>
        <p:spPr>
          <a:xfrm>
            <a:off x="6345148" y="-13718"/>
            <a:ext cx="5846852" cy="688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A69DAFC8-9EB9-422C-AB9F-E58157E35A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2347"/>
          <a:stretch/>
        </p:blipFill>
        <p:spPr>
          <a:xfrm>
            <a:off x="983435" y="3798673"/>
            <a:ext cx="4320479" cy="306896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2783634" y="-1800200"/>
            <a:ext cx="720080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Tytuł 2">
            <a:extLst>
              <a:ext uri="{FF2B5EF4-FFF2-40B4-BE49-F238E27FC236}">
                <a16:creationId xmlns:a16="http://schemas.microsoft.com/office/drawing/2014/main" id="{107A2029-AD6A-4436-82AA-888939FB3410}"/>
              </a:ext>
            </a:extLst>
          </p:cNvPr>
          <p:cNvSpPr txBox="1">
            <a:spLocks/>
          </p:cNvSpPr>
          <p:nvPr/>
        </p:nvSpPr>
        <p:spPr>
          <a:xfrm>
            <a:off x="983434" y="1038194"/>
            <a:ext cx="241367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Nauki rolnicze</a:t>
            </a:r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42C82985-D43F-43FB-8FAC-FFACDE2360CA}"/>
              </a:ext>
            </a:extLst>
          </p:cNvPr>
          <p:cNvSpPr txBox="1">
            <a:spLocks/>
          </p:cNvSpPr>
          <p:nvPr/>
        </p:nvSpPr>
        <p:spPr>
          <a:xfrm>
            <a:off x="983432" y="1844824"/>
            <a:ext cx="4351414" cy="20100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rolnictwo i ogrodnictwo (B+)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technologia żywności i żywienia (A+)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zootechnika i rybactwo (B+)</a:t>
            </a:r>
            <a:endParaRPr lang="pl-PL" sz="1800" spc="100" dirty="0">
              <a:solidFill>
                <a:srgbClr val="132319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D0C6DF7-8BF1-48EB-8D59-F1ED42065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/>
          <a:stretch/>
        </p:blipFill>
        <p:spPr>
          <a:xfrm rot="5400000">
            <a:off x="5863323" y="522663"/>
            <a:ext cx="6862157" cy="58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2783634" y="-1800200"/>
            <a:ext cx="720080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Tytuł 2">
            <a:extLst>
              <a:ext uri="{FF2B5EF4-FFF2-40B4-BE49-F238E27FC236}">
                <a16:creationId xmlns:a16="http://schemas.microsoft.com/office/drawing/2014/main" id="{107A2029-AD6A-4436-82AA-888939FB3410}"/>
              </a:ext>
            </a:extLst>
          </p:cNvPr>
          <p:cNvSpPr txBox="1">
            <a:spLocks/>
          </p:cNvSpPr>
          <p:nvPr/>
        </p:nvSpPr>
        <p:spPr>
          <a:xfrm>
            <a:off x="983434" y="980728"/>
            <a:ext cx="273630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Nauki społeczne</a:t>
            </a:r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42C82985-D43F-43FB-8FAC-FFACDE2360CA}"/>
              </a:ext>
            </a:extLst>
          </p:cNvPr>
          <p:cNvSpPr txBox="1">
            <a:spLocks/>
          </p:cNvSpPr>
          <p:nvPr/>
        </p:nvSpPr>
        <p:spPr>
          <a:xfrm>
            <a:off x="983432" y="1787358"/>
            <a:ext cx="4320481" cy="720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geografia społeczno-ekonomiczna</a:t>
            </a:r>
            <a:br>
              <a:rPr lang="pl-PL" sz="1800" dirty="0">
                <a:solidFill>
                  <a:srgbClr val="737373">
                    <a:lumMod val="50000"/>
                  </a:srgbClr>
                </a:solidFill>
              </a:rPr>
            </a:b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i gospodarka przestrzenna (A)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894F187-AA23-43E3-9014-FF9FAA63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2701"/>
          <a:stretch/>
        </p:blipFill>
        <p:spPr>
          <a:xfrm>
            <a:off x="985605" y="2905098"/>
            <a:ext cx="4318307" cy="395290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C22BE7-25C1-40FF-8422-0DC05211FE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3"/>
          <a:stretch/>
        </p:blipFill>
        <p:spPr>
          <a:xfrm rot="5400000">
            <a:off x="5859333" y="521179"/>
            <a:ext cx="6853844" cy="58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F5267BC-8D50-4C19-B163-F3682CD9A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r="19545"/>
          <a:stretch/>
        </p:blipFill>
        <p:spPr>
          <a:xfrm>
            <a:off x="974578" y="3212976"/>
            <a:ext cx="4320480" cy="402153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B8A5C3-33B4-4AD5-8678-F765CEC05E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/>
          <a:stretch/>
        </p:blipFill>
        <p:spPr>
          <a:xfrm>
            <a:off x="6380509" y="0"/>
            <a:ext cx="581148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2783634" y="-1800200"/>
            <a:ext cx="720080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80425FDE-1719-4297-B15C-189FACB14921}"/>
              </a:ext>
            </a:extLst>
          </p:cNvPr>
          <p:cNvSpPr txBox="1">
            <a:spLocks/>
          </p:cNvSpPr>
          <p:nvPr/>
        </p:nvSpPr>
        <p:spPr>
          <a:xfrm>
            <a:off x="983434" y="1110202"/>
            <a:ext cx="4248470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Nauki ścisłe i przyrodnicze</a:t>
            </a: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A6D535FF-9AD2-435B-9AD4-6C4B7F81B634}"/>
              </a:ext>
            </a:extLst>
          </p:cNvPr>
          <p:cNvSpPr txBox="1">
            <a:spLocks/>
          </p:cNvSpPr>
          <p:nvPr/>
        </p:nvSpPr>
        <p:spPr>
          <a:xfrm>
            <a:off x="983432" y="1916832"/>
            <a:ext cx="4320481" cy="720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nauki biologiczne (B+)</a:t>
            </a:r>
            <a:endParaRPr lang="pl-PL" sz="1800" spc="100" dirty="0">
              <a:solidFill>
                <a:srgbClr val="132319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spc="100" dirty="0">
                <a:solidFill>
                  <a:srgbClr val="132319"/>
                </a:solidFill>
              </a:rPr>
              <a:t>biotechnologia</a:t>
            </a:r>
            <a:endParaRPr lang="pl-PL" sz="1800" dirty="0">
              <a:solidFill>
                <a:srgbClr val="73737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5182330-BB37-430D-9F1D-A0A2352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71"/>
          <a:stretch/>
        </p:blipFill>
        <p:spPr>
          <a:xfrm>
            <a:off x="712183" y="703244"/>
            <a:ext cx="10767634" cy="545151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 rot="5400000">
            <a:off x="8699447" y="2271124"/>
            <a:ext cx="2223392" cy="48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26488D5A-E87E-4B55-8A83-2466695359C8}"/>
              </a:ext>
            </a:extLst>
          </p:cNvPr>
          <p:cNvSpPr txBox="1">
            <a:spLocks/>
          </p:cNvSpPr>
          <p:nvPr/>
        </p:nvSpPr>
        <p:spPr>
          <a:xfrm>
            <a:off x="7896202" y="3717032"/>
            <a:ext cx="241367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Wrocław</a:t>
            </a: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B3EE79B6-147D-4BA3-978E-68479EC233CD}"/>
              </a:ext>
            </a:extLst>
          </p:cNvPr>
          <p:cNvSpPr txBox="1">
            <a:spLocks/>
          </p:cNvSpPr>
          <p:nvPr/>
        </p:nvSpPr>
        <p:spPr>
          <a:xfrm>
            <a:off x="7896200" y="4270742"/>
            <a:ext cx="3816425" cy="21186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chemeClr val="bg1"/>
                </a:solidFill>
              </a:rPr>
              <a:t>– dynamicznie rozwijające się miasto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południowo-zachodniej Polsce, które może się pochwalić ponad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300-letnią tradycją akademicką</a:t>
            </a:r>
            <a:endParaRPr lang="pl-PL" sz="1800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>
            <a:extLst>
              <a:ext uri="{FF2B5EF4-FFF2-40B4-BE49-F238E27FC236}">
                <a16:creationId xmlns:a16="http://schemas.microsoft.com/office/drawing/2014/main" id="{8F2010A3-DB9A-42B6-943D-CD90149D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9" b="13573"/>
          <a:stretch/>
        </p:blipFill>
        <p:spPr>
          <a:xfrm>
            <a:off x="6380508" y="0"/>
            <a:ext cx="5811492" cy="6858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66044B3-D110-4B11-8D3B-12EBF31FE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8736"/>
          <a:stretch/>
        </p:blipFill>
        <p:spPr>
          <a:xfrm>
            <a:off x="968254" y="2739909"/>
            <a:ext cx="4335660" cy="413857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2783634" y="-1800200"/>
            <a:ext cx="720080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Tytuł 2">
            <a:extLst>
              <a:ext uri="{FF2B5EF4-FFF2-40B4-BE49-F238E27FC236}">
                <a16:creationId xmlns:a16="http://schemas.microsoft.com/office/drawing/2014/main" id="{107A2029-AD6A-4436-82AA-888939FB3410}"/>
              </a:ext>
            </a:extLst>
          </p:cNvPr>
          <p:cNvSpPr txBox="1">
            <a:spLocks/>
          </p:cNvSpPr>
          <p:nvPr/>
        </p:nvSpPr>
        <p:spPr>
          <a:xfrm>
            <a:off x="983434" y="1038194"/>
            <a:ext cx="4248470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Nauki weterynaryjne</a:t>
            </a:r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42C82985-D43F-43FB-8FAC-FFACDE2360CA}"/>
              </a:ext>
            </a:extLst>
          </p:cNvPr>
          <p:cNvSpPr txBox="1">
            <a:spLocks/>
          </p:cNvSpPr>
          <p:nvPr/>
        </p:nvSpPr>
        <p:spPr>
          <a:xfrm>
            <a:off x="983432" y="1844824"/>
            <a:ext cx="4320481" cy="720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Font typeface="Arial" pitchFamily="34" charset="0"/>
              <a:buChar char="•"/>
            </a:pPr>
            <a:r>
              <a:rPr lang="pl-PL" sz="1800" dirty="0">
                <a:solidFill>
                  <a:srgbClr val="737373">
                    <a:lumMod val="50000"/>
                  </a:srgbClr>
                </a:solidFill>
              </a:rPr>
              <a:t>weterynaria (A)</a:t>
            </a:r>
            <a:endParaRPr lang="pl-PL" sz="1800" spc="100" dirty="0">
              <a:solidFill>
                <a:srgbClr val="1323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0E74788-FB24-4F97-A397-0635296D9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38" r="1"/>
          <a:stretch/>
        </p:blipFill>
        <p:spPr>
          <a:xfrm>
            <a:off x="0" y="-2078"/>
            <a:ext cx="12191999" cy="6865166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9C3337CF-4C07-45C9-9098-A4FE87B3A988}"/>
              </a:ext>
            </a:extLst>
          </p:cNvPr>
          <p:cNvSpPr/>
          <p:nvPr/>
        </p:nvSpPr>
        <p:spPr>
          <a:xfrm>
            <a:off x="0" y="-7166"/>
            <a:ext cx="12192000" cy="6870253"/>
          </a:xfrm>
          <a:prstGeom prst="rect">
            <a:avLst/>
          </a:pr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Tytuł 2">
            <a:extLst>
              <a:ext uri="{FF2B5EF4-FFF2-40B4-BE49-F238E27FC236}">
                <a16:creationId xmlns:a16="http://schemas.microsoft.com/office/drawing/2014/main" id="{E73869A3-4F45-4814-80DB-C3E858A51125}"/>
              </a:ext>
            </a:extLst>
          </p:cNvPr>
          <p:cNvSpPr txBox="1">
            <a:spLocks/>
          </p:cNvSpPr>
          <p:nvPr/>
        </p:nvSpPr>
        <p:spPr>
          <a:xfrm>
            <a:off x="878730" y="3284983"/>
            <a:ext cx="5328592" cy="31142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Uczestnictwo</a:t>
            </a:r>
            <a:b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Uniwersytecie Europejskim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Celów</a:t>
            </a:r>
            <a:b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Zrównoważonego Rozwoju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uczelni: 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umiędzynarodowienie kierunków studiów, wspólne interdyscyplinarne programy badawcze, współpraca B+R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ytuł 2">
            <a:extLst>
              <a:ext uri="{FF2B5EF4-FFF2-40B4-BE49-F238E27FC236}">
                <a16:creationId xmlns:a16="http://schemas.microsoft.com/office/drawing/2014/main" id="{006F4454-7CD8-4F45-AC52-D84A8CD95C30}"/>
              </a:ext>
            </a:extLst>
          </p:cNvPr>
          <p:cNvSpPr txBox="1">
            <a:spLocks/>
          </p:cNvSpPr>
          <p:nvPr/>
        </p:nvSpPr>
        <p:spPr>
          <a:xfrm>
            <a:off x="1499873" y="5129165"/>
            <a:ext cx="3156359" cy="5258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7862A6-6E14-4C50-A45A-F9041C08B3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8" y="310649"/>
            <a:ext cx="5667125" cy="2470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5E6E0ED-5C19-48AD-B612-69DB6E118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66"/>
          <a:stretch/>
        </p:blipFill>
        <p:spPr>
          <a:xfrm>
            <a:off x="6753551" y="0"/>
            <a:ext cx="54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36CF014-98D7-478A-8CEE-5AFBF65A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366" r="-1" b="31157"/>
          <a:stretch/>
        </p:blipFill>
        <p:spPr>
          <a:xfrm>
            <a:off x="-11216" y="5736041"/>
            <a:ext cx="7475368" cy="112195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 rot="5400000">
            <a:off x="5523699" y="-5544582"/>
            <a:ext cx="1133385" cy="12203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26488D5A-E87E-4B55-8A83-2466695359C8}"/>
              </a:ext>
            </a:extLst>
          </p:cNvPr>
          <p:cNvSpPr txBox="1">
            <a:spLocks/>
          </p:cNvSpPr>
          <p:nvPr/>
        </p:nvSpPr>
        <p:spPr>
          <a:xfrm>
            <a:off x="556834" y="208103"/>
            <a:ext cx="474707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Projekty międzynarodowe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555CABE-39C6-4D24-A455-09A1466B1631}"/>
              </a:ext>
            </a:extLst>
          </p:cNvPr>
          <p:cNvSpPr/>
          <p:nvPr/>
        </p:nvSpPr>
        <p:spPr>
          <a:xfrm>
            <a:off x="7464152" y="5736040"/>
            <a:ext cx="4727848" cy="112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2" descr="Resultado de imagen de ERA-NET-SuSan">
            <a:extLst>
              <a:ext uri="{FF2B5EF4-FFF2-40B4-BE49-F238E27FC236}">
                <a16:creationId xmlns:a16="http://schemas.microsoft.com/office/drawing/2014/main" id="{E6B53428-5251-4D7E-B0B5-7F2F8AFA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6" y="2678585"/>
            <a:ext cx="1417287" cy="4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n de ERA-NET FACCE SURPLUS">
            <a:extLst>
              <a:ext uri="{FF2B5EF4-FFF2-40B4-BE49-F238E27FC236}">
                <a16:creationId xmlns:a16="http://schemas.microsoft.com/office/drawing/2014/main" id="{209CD330-55E3-40AF-8584-7038C688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06" y="2714474"/>
            <a:ext cx="1978230" cy="4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485CEA1-BA04-4CC6-9598-313B81247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152" y="2705115"/>
            <a:ext cx="1879789" cy="484111"/>
          </a:xfrm>
          <a:prstGeom prst="rect">
            <a:avLst/>
          </a:prstGeom>
        </p:spPr>
      </p:pic>
      <p:pic>
        <p:nvPicPr>
          <p:cNvPr id="12" name="Picture 2" descr="Resultado de imagen de synbio4flav">
            <a:extLst>
              <a:ext uri="{FF2B5EF4-FFF2-40B4-BE49-F238E27FC236}">
                <a16:creationId xmlns:a16="http://schemas.microsoft.com/office/drawing/2014/main" id="{1130B60A-AAC8-48F8-BC9B-4C964A40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78" y="1576713"/>
            <a:ext cx="1319563" cy="4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de RUBIZMO">
            <a:extLst>
              <a:ext uri="{FF2B5EF4-FFF2-40B4-BE49-F238E27FC236}">
                <a16:creationId xmlns:a16="http://schemas.microsoft.com/office/drawing/2014/main" id="{9E1698AB-61FA-402C-92DA-CEFEE61E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79" y="1542004"/>
            <a:ext cx="1428340" cy="54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E4BE0E05-C24C-4645-9DE3-709927C57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76" y="1543843"/>
            <a:ext cx="1008415" cy="539222"/>
          </a:xfrm>
          <a:prstGeom prst="rect">
            <a:avLst/>
          </a:prstGeom>
        </p:spPr>
      </p:pic>
      <p:pic>
        <p:nvPicPr>
          <p:cNvPr id="15" name="Imagen 4">
            <a:extLst>
              <a:ext uri="{FF2B5EF4-FFF2-40B4-BE49-F238E27FC236}">
                <a16:creationId xmlns:a16="http://schemas.microsoft.com/office/drawing/2014/main" id="{C6ED8D5F-DD79-4E9D-AC8A-799E5A68E1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3705" y="1569549"/>
            <a:ext cx="1085263" cy="474584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4B4414A1-8932-47FC-965B-79BAB458062B}"/>
              </a:ext>
            </a:extLst>
          </p:cNvPr>
          <p:cNvSpPr/>
          <p:nvPr/>
        </p:nvSpPr>
        <p:spPr>
          <a:xfrm>
            <a:off x="10531366" y="3802320"/>
            <a:ext cx="1231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>
                <a:solidFill>
                  <a:srgbClr val="782834"/>
                </a:solidFill>
              </a:rPr>
              <a:t>ReDiverse</a:t>
            </a:r>
            <a:endParaRPr lang="pl-PL" sz="1600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0934351-FA6C-4A26-9427-A425BE78C862}"/>
              </a:ext>
            </a:extLst>
          </p:cNvPr>
          <p:cNvSpPr/>
          <p:nvPr/>
        </p:nvSpPr>
        <p:spPr>
          <a:xfrm>
            <a:off x="2805453" y="4829536"/>
            <a:ext cx="10796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>
                <a:solidFill>
                  <a:srgbClr val="782834"/>
                </a:solidFill>
              </a:rPr>
              <a:t>Prowaste</a:t>
            </a:r>
            <a:endParaRPr lang="pl-PL" sz="16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B8EBE761-A955-4D75-A915-F2792EF6E3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1422" y="3735051"/>
            <a:ext cx="1284825" cy="45956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148F041-D8E1-452B-B1CE-F9128EDD3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5401" y="3780539"/>
            <a:ext cx="1341729" cy="432134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90C8E34C-5318-42AF-86F3-5AFEFBCB1BB2}"/>
              </a:ext>
            </a:extLst>
          </p:cNvPr>
          <p:cNvSpPr/>
          <p:nvPr/>
        </p:nvSpPr>
        <p:spPr>
          <a:xfrm>
            <a:off x="7896200" y="5913276"/>
            <a:ext cx="4273577" cy="617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RAZEM: ok. </a:t>
            </a:r>
            <a:r>
              <a:rPr lang="pl-PL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 mln EUR</a:t>
            </a:r>
            <a:endParaRPr lang="es-ES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7031A02-401C-4772-8448-CCB9431EB1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9269" y="1412776"/>
            <a:ext cx="816363" cy="86879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360887C-7529-4BEA-8A24-510D69AF711B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19" y="1446971"/>
            <a:ext cx="1027923" cy="78280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AC4438B-333B-46F5-B642-B8935DF95499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1510703"/>
            <a:ext cx="1154436" cy="622552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974F815-BCE6-46D9-8F50-A0C1330BA7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6006" y="2604678"/>
            <a:ext cx="1345353" cy="687300"/>
          </a:xfrm>
          <a:prstGeom prst="rect">
            <a:avLst/>
          </a:prstGeom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3C1F9397-F529-4F08-95CA-C2F3D68D9AA4}"/>
              </a:ext>
            </a:extLst>
          </p:cNvPr>
          <p:cNvGrpSpPr/>
          <p:nvPr/>
        </p:nvGrpSpPr>
        <p:grpSpPr>
          <a:xfrm>
            <a:off x="8351360" y="3586316"/>
            <a:ext cx="1901752" cy="639864"/>
            <a:chOff x="8328248" y="2733886"/>
            <a:chExt cx="2721912" cy="915815"/>
          </a:xfrm>
        </p:grpSpPr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2DABF9DC-F9DB-46A3-BDEB-CC141AA2D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5881" b="19323"/>
            <a:stretch/>
          </p:blipFill>
          <p:spPr>
            <a:xfrm>
              <a:off x="9042654" y="2812606"/>
              <a:ext cx="990600" cy="759124"/>
            </a:xfrm>
            <a:prstGeom prst="rect">
              <a:avLst/>
            </a:prstGeom>
          </p:spPr>
        </p:pic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5E370FD4-BB88-4DFD-B3FD-CB3BAC9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87461" b="15850"/>
            <a:stretch/>
          </p:blipFill>
          <p:spPr>
            <a:xfrm>
              <a:off x="8328248" y="2733886"/>
              <a:ext cx="973258" cy="915815"/>
            </a:xfrm>
            <a:prstGeom prst="rect">
              <a:avLst/>
            </a:prstGeom>
          </p:spPr>
        </p:pic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83900C6-B31A-4330-9A1F-480A08B0B70C}"/>
                </a:ext>
              </a:extLst>
            </p:cNvPr>
            <p:cNvSpPr/>
            <p:nvPr/>
          </p:nvSpPr>
          <p:spPr>
            <a:xfrm>
              <a:off x="9542329" y="3189858"/>
              <a:ext cx="1507831" cy="4405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>
                  <a:solidFill>
                    <a:srgbClr val="C00000"/>
                  </a:solidFill>
                </a:rPr>
                <a:t>ALPHORN</a:t>
              </a:r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A6915C15-75B1-4673-A2D2-1C3486BA6D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7272" y="3584142"/>
            <a:ext cx="1155445" cy="774909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C58665F0-EAAC-467F-82ED-AC02D4F4ED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71404" y="2497590"/>
            <a:ext cx="2179214" cy="798520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F9A42AF7-A7E9-4CC0-952C-7CD01CB4C91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4" y="3677369"/>
            <a:ext cx="927847" cy="575148"/>
          </a:xfrm>
          <a:prstGeom prst="rect">
            <a:avLst/>
          </a:prstGeom>
        </p:spPr>
      </p:pic>
      <p:pic>
        <p:nvPicPr>
          <p:cNvPr id="42" name="Google Shape;338;p10">
            <a:extLst>
              <a:ext uri="{FF2B5EF4-FFF2-40B4-BE49-F238E27FC236}">
                <a16:creationId xmlns:a16="http://schemas.microsoft.com/office/drawing/2014/main" id="{70B58970-13BF-44CD-98B4-7968109F6EF7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676700" y="3687168"/>
            <a:ext cx="905455" cy="59100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" name="Google Shape;339;p10">
            <a:extLst>
              <a:ext uri="{FF2B5EF4-FFF2-40B4-BE49-F238E27FC236}">
                <a16:creationId xmlns:a16="http://schemas.microsoft.com/office/drawing/2014/main" id="{75DA8918-FCDE-412C-A1A6-0C40262248F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526912" y="4829807"/>
            <a:ext cx="1337318" cy="3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CF223ED3-DBFC-492B-9D81-41F585757A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72691" y="4592254"/>
            <a:ext cx="706452" cy="61645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4AA1501-B285-4702-BA6D-AD327AF57FB8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54" y="4878126"/>
            <a:ext cx="1760413" cy="2899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7B5C83E-108B-48B8-B416-73B3B25A16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38" y="4872658"/>
            <a:ext cx="1636949" cy="310322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1C716796-962B-4C28-8AD3-FA6116AE301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4" y="4761521"/>
            <a:ext cx="1720366" cy="4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FE572E3-B4A1-46AE-BFCA-35E946560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67" b="5858"/>
          <a:stretch/>
        </p:blipFill>
        <p:spPr>
          <a:xfrm>
            <a:off x="-6678" y="1196752"/>
            <a:ext cx="12205356" cy="5661248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FACF40B8-D8E9-4DC5-AA3D-F0E6FDBFFCF2}"/>
              </a:ext>
            </a:extLst>
          </p:cNvPr>
          <p:cNvSpPr/>
          <p:nvPr/>
        </p:nvSpPr>
        <p:spPr>
          <a:xfrm rot="5400000">
            <a:off x="-542047" y="535369"/>
            <a:ext cx="5085184" cy="40144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4A983100-AD98-48E5-8107-776FD8944BD3}"/>
              </a:ext>
            </a:extLst>
          </p:cNvPr>
          <p:cNvSpPr txBox="1">
            <a:spLocks/>
          </p:cNvSpPr>
          <p:nvPr/>
        </p:nvSpPr>
        <p:spPr>
          <a:xfrm>
            <a:off x="839416" y="980728"/>
            <a:ext cx="241367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Usieciowienie</a:t>
            </a: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9328DA73-E851-4FDD-96BF-C2B07B510B88}"/>
              </a:ext>
            </a:extLst>
          </p:cNvPr>
          <p:cNvSpPr txBox="1">
            <a:spLocks/>
          </p:cNvSpPr>
          <p:nvPr/>
        </p:nvSpPr>
        <p:spPr>
          <a:xfrm>
            <a:off x="839414" y="1823118"/>
            <a:ext cx="2664298" cy="21903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chemeClr val="bg1"/>
                </a:solidFill>
              </a:rPr>
              <a:t>Uczelnia związana jest umowami o dwustronnej współpracy z ośrodkami naukowymi z Niemiec, USA, Ukrainy, Tajwanu, Chin, Turcji, Słowacji, Serbii, Litwy, Hiszpanii, Kazachstanu, Francji, Czech i Brazylii</a:t>
            </a:r>
          </a:p>
        </p:txBody>
      </p:sp>
    </p:spTree>
    <p:extLst>
      <p:ext uri="{BB962C8B-B14F-4D97-AF65-F5344CB8AC3E}">
        <p14:creationId xmlns:p14="http://schemas.microsoft.com/office/powerpoint/2010/main" val="35376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5212337" y="-127157"/>
            <a:ext cx="1767321" cy="12192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A169EB7B-BCA3-4B61-9A1F-B3D5FA89021B}"/>
              </a:ext>
            </a:extLst>
          </p:cNvPr>
          <p:cNvSpPr txBox="1">
            <a:spLocks/>
          </p:cNvSpPr>
          <p:nvPr/>
        </p:nvSpPr>
        <p:spPr>
          <a:xfrm>
            <a:off x="695400" y="532168"/>
            <a:ext cx="5904655" cy="838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Wydziały </a:t>
            </a:r>
            <a:r>
              <a:rPr lang="pl-PL" spc="100" dirty="0">
                <a:solidFill>
                  <a:srgbClr val="132319"/>
                </a:solidFill>
              </a:rPr>
              <a:t>– organizacja dydaktyki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E8624A67-F3F2-44B9-A7CE-28F2D18FA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83" y="1574624"/>
            <a:ext cx="1424202" cy="1424202"/>
          </a:xfrm>
          <a:prstGeom prst="rect">
            <a:avLst/>
          </a:prstGeom>
        </p:spPr>
      </p:pic>
      <p:sp>
        <p:nvSpPr>
          <p:cNvPr id="32" name="pole tekstowe 3">
            <a:extLst>
              <a:ext uri="{FF2B5EF4-FFF2-40B4-BE49-F238E27FC236}">
                <a16:creationId xmlns:a16="http://schemas.microsoft.com/office/drawing/2014/main" id="{030C020D-E291-4C82-AF01-36D87F5BF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79" y="3281719"/>
            <a:ext cx="1810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WYDZIAŁ BIOLOGII</a:t>
            </a:r>
            <a:b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 HODOWLI ZWIERZĄT</a:t>
            </a:r>
          </a:p>
        </p:txBody>
      </p:sp>
      <p:sp>
        <p:nvSpPr>
          <p:cNvPr id="33" name="pole tekstowe 3">
            <a:extLst>
              <a:ext uri="{FF2B5EF4-FFF2-40B4-BE49-F238E27FC236}">
                <a16:creationId xmlns:a16="http://schemas.microsoft.com/office/drawing/2014/main" id="{73201F35-99E6-4CEB-B170-B01574DE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767" y="3281719"/>
            <a:ext cx="1947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WYDZIAŁ BIOTECHNOLOGII</a:t>
            </a:r>
            <a:b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 NAUK O ŻYWNOŚCI</a:t>
            </a:r>
          </a:p>
        </p:txBody>
      </p:sp>
      <p:sp>
        <p:nvSpPr>
          <p:cNvPr id="34" name="pole tekstowe 3">
            <a:extLst>
              <a:ext uri="{FF2B5EF4-FFF2-40B4-BE49-F238E27FC236}">
                <a16:creationId xmlns:a16="http://schemas.microsoft.com/office/drawing/2014/main" id="{CEA7DBE3-1397-4CFC-8083-059FC064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786" y="3281719"/>
            <a:ext cx="19852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WYDZIAŁ INŻYNIERII KSZTAŁTOWANIA ŚRODOWISKA I GEODEZJI</a:t>
            </a:r>
          </a:p>
        </p:txBody>
      </p:sp>
      <p:sp>
        <p:nvSpPr>
          <p:cNvPr id="35" name="pole tekstowe 3">
            <a:extLst>
              <a:ext uri="{FF2B5EF4-FFF2-40B4-BE49-F238E27FC236}">
                <a16:creationId xmlns:a16="http://schemas.microsoft.com/office/drawing/2014/main" id="{9DAE1AD0-D5A4-423D-807B-310902D51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690" y="3281719"/>
            <a:ext cx="1800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WYDZIAŁ</a:t>
            </a:r>
            <a:b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MEDYCYNY</a:t>
            </a:r>
            <a:b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WETERYNARYJNEJ</a:t>
            </a:r>
          </a:p>
        </p:txBody>
      </p:sp>
      <p:sp>
        <p:nvSpPr>
          <p:cNvPr id="36" name="pole tekstowe 3">
            <a:extLst>
              <a:ext uri="{FF2B5EF4-FFF2-40B4-BE49-F238E27FC236}">
                <a16:creationId xmlns:a16="http://schemas.microsoft.com/office/drawing/2014/main" id="{DF1C8707-3047-42B1-AC4B-711C38291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248" y="3281719"/>
            <a:ext cx="1819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WYDZIAŁ</a:t>
            </a:r>
            <a:b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PRZYRODNICZO-TECHNOLOGICZNY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29DEFE02-153A-4C6A-A253-7EFF96791C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46" y="1574624"/>
            <a:ext cx="1424202" cy="1424202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04C323C8-0642-4E1B-A293-A6F9F3C61F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04" y="1574624"/>
            <a:ext cx="1424202" cy="1424202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097B70F0-F635-467C-8D04-C6DF9A98D2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09" y="1574624"/>
            <a:ext cx="1424202" cy="1424202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2319391C-63EC-4FAE-99BC-9E83791AFA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7" y="1574624"/>
            <a:ext cx="1424202" cy="14242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35806B9-5173-4B5E-A34B-7B4EF1FDEC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1"/>
          <a:stretch/>
        </p:blipFill>
        <p:spPr>
          <a:xfrm>
            <a:off x="6166314" y="4395609"/>
            <a:ext cx="1810867" cy="1767321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7105BC93-D48F-498B-B317-FDCF402AB6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3"/>
          <a:stretch/>
        </p:blipFill>
        <p:spPr>
          <a:xfrm>
            <a:off x="4181050" y="4382701"/>
            <a:ext cx="1810868" cy="1793137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FE0F303D-B656-483B-9D0A-979DB26D53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/>
          <a:stretch/>
        </p:blipFill>
        <p:spPr>
          <a:xfrm>
            <a:off x="191344" y="4386114"/>
            <a:ext cx="1810868" cy="1786311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F28491CD-C894-426D-B11E-4D437A22D3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5" r="36231" b="7766"/>
          <a:stretch/>
        </p:blipFill>
        <p:spPr>
          <a:xfrm>
            <a:off x="8151577" y="4395609"/>
            <a:ext cx="1819933" cy="1767321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59945302-50B5-431F-8D0F-F5A052E183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t="11193" r="22555" b="12541"/>
          <a:stretch/>
        </p:blipFill>
        <p:spPr>
          <a:xfrm>
            <a:off x="2176608" y="4379303"/>
            <a:ext cx="1830046" cy="1799933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BB24D963-970E-4B09-A620-4E0C24D067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5" r="36231" b="7766"/>
          <a:stretch/>
        </p:blipFill>
        <p:spPr>
          <a:xfrm>
            <a:off x="10145907" y="4395609"/>
            <a:ext cx="1819933" cy="176732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DDE59E-8A8C-46A4-9278-789B342A07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72" y="1574625"/>
            <a:ext cx="1424203" cy="1441713"/>
          </a:xfrm>
          <a:prstGeom prst="rect">
            <a:avLst/>
          </a:prstGeom>
        </p:spPr>
      </p:pic>
      <p:sp>
        <p:nvSpPr>
          <p:cNvPr id="44" name="pole tekstowe 3">
            <a:extLst>
              <a:ext uri="{FF2B5EF4-FFF2-40B4-BE49-F238E27FC236}">
                <a16:creationId xmlns:a16="http://schemas.microsoft.com/office/drawing/2014/main" id="{5BE02EB0-3C2C-4701-A21F-7BF83D7F8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6841" y="3281719"/>
            <a:ext cx="1819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2400"/>
              </a:spcAft>
              <a:buNone/>
            </a:pP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WYDZIAŁ GOSPODARKI PRZESTRZENNEJ</a:t>
            </a:r>
            <a:b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pl-PL" altLang="pl-PL" sz="1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 ARCHITEKTURY KRAJOBRAZU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15C9010-45EC-4649-B22A-9F86967023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4"/>
          <a:stretch/>
        </p:blipFill>
        <p:spPr>
          <a:xfrm>
            <a:off x="10087961" y="4405104"/>
            <a:ext cx="1877879" cy="17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B155705-0FC3-4FE6-8977-0C1F5C02E4F4}"/>
              </a:ext>
            </a:extLst>
          </p:cNvPr>
          <p:cNvSpPr/>
          <p:nvPr/>
        </p:nvSpPr>
        <p:spPr>
          <a:xfrm rot="5400000">
            <a:off x="968578" y="-978343"/>
            <a:ext cx="5229200" cy="7185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D10BD0-6737-45BA-8451-EB9B4DB76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763614" y="391546"/>
            <a:ext cx="2789412" cy="278941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CF1EDA-7785-4361-B10F-541AD33E3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/>
        </p:blipFill>
        <p:spPr>
          <a:xfrm>
            <a:off x="8837366" y="373191"/>
            <a:ext cx="2807766" cy="28077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8D551C3-7C7A-4872-9E2C-C59AD0BBF7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4" r="16277"/>
          <a:stretch/>
        </p:blipFill>
        <p:spPr>
          <a:xfrm>
            <a:off x="2662209" y="3428990"/>
            <a:ext cx="2792076" cy="27920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0BD71B2-8FC3-42BB-AE78-62A257CAF2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5" r="28215"/>
          <a:stretch/>
        </p:blipFill>
        <p:spPr>
          <a:xfrm>
            <a:off x="8837366" y="3429000"/>
            <a:ext cx="2807766" cy="2807766"/>
          </a:xfrm>
          <a:prstGeom prst="rect">
            <a:avLst/>
          </a:prstGeom>
        </p:spPr>
      </p:pic>
      <p:sp>
        <p:nvSpPr>
          <p:cNvPr id="12" name="Tytuł 2">
            <a:extLst>
              <a:ext uri="{FF2B5EF4-FFF2-40B4-BE49-F238E27FC236}">
                <a16:creationId xmlns:a16="http://schemas.microsoft.com/office/drawing/2014/main" id="{B5AF6DB7-2072-41BB-80E3-053E66D4B657}"/>
              </a:ext>
            </a:extLst>
          </p:cNvPr>
          <p:cNvSpPr txBox="1">
            <a:spLocks/>
          </p:cNvSpPr>
          <p:nvPr/>
        </p:nvSpPr>
        <p:spPr>
          <a:xfrm>
            <a:off x="407369" y="680763"/>
            <a:ext cx="4536503" cy="4673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b="1" spc="100" dirty="0">
                <a:solidFill>
                  <a:schemeClr val="bg1"/>
                </a:solidFill>
              </a:rPr>
              <a:t>Innowacyjna dydaktyka</a:t>
            </a:r>
            <a:endParaRPr lang="pl-PL" spc="100" dirty="0">
              <a:solidFill>
                <a:schemeClr val="bg1"/>
              </a:solidFill>
            </a:endParaRP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97370E47-4A68-46DB-B27D-7FC3B732B224}"/>
              </a:ext>
            </a:extLst>
          </p:cNvPr>
          <p:cNvSpPr txBox="1">
            <a:spLocks/>
          </p:cNvSpPr>
          <p:nvPr/>
        </p:nvSpPr>
        <p:spPr>
          <a:xfrm>
            <a:off x="407369" y="1379588"/>
            <a:ext cx="4536503" cy="17996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1800" dirty="0">
                <a:solidFill>
                  <a:schemeClr val="bg1"/>
                </a:solidFill>
              </a:rPr>
              <a:t>Praktyczne kształcenie przy wsparciu nowoczesnych pomocy dydaktycznych: fantomów, symulatorów, skanerów laserowych oraz wysokiej klasy sprzętu laboratoryjnego i komputerowego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B53EDFC-6A90-4997-ACD1-A437C5088C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8925"/>
          <a:stretch/>
        </p:blipFill>
        <p:spPr>
          <a:xfrm>
            <a:off x="5738997" y="3429001"/>
            <a:ext cx="2838646" cy="28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B8E0AA9-C7EC-4723-B938-EFD5804739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6" r="35566"/>
          <a:stretch/>
        </p:blipFill>
        <p:spPr>
          <a:xfrm>
            <a:off x="3863753" y="805682"/>
            <a:ext cx="2795330" cy="605231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240D1CC-F34C-4571-BB4B-CB1615E1A799}"/>
              </a:ext>
            </a:extLst>
          </p:cNvPr>
          <p:cNvSpPr/>
          <p:nvPr/>
        </p:nvSpPr>
        <p:spPr>
          <a:xfrm rot="5400000">
            <a:off x="7151541" y="1784413"/>
            <a:ext cx="4581127" cy="5566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761E0AC9-A0B1-4352-A12F-F98C33DE93FC}"/>
              </a:ext>
            </a:extLst>
          </p:cNvPr>
          <p:cNvSpPr txBox="1">
            <a:spLocks/>
          </p:cNvSpPr>
          <p:nvPr/>
        </p:nvSpPr>
        <p:spPr>
          <a:xfrm>
            <a:off x="7315200" y="1285211"/>
            <a:ext cx="2841771" cy="4673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Kierunki wspólne</a:t>
            </a:r>
            <a:endParaRPr lang="pl-PL" spc="100" dirty="0">
              <a:solidFill>
                <a:srgbClr val="132319"/>
              </a:solidFill>
            </a:endParaRP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C81DE1B8-C26E-4B58-87B8-A10152BCFC8E}"/>
              </a:ext>
            </a:extLst>
          </p:cNvPr>
          <p:cNvSpPr txBox="1">
            <a:spLocks/>
          </p:cNvSpPr>
          <p:nvPr/>
        </p:nvSpPr>
        <p:spPr>
          <a:xfrm>
            <a:off x="7392144" y="3624629"/>
            <a:ext cx="4220477" cy="32333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bg1"/>
                </a:solidFill>
              </a:rPr>
              <a:t>Food Technology</a:t>
            </a:r>
            <a:br>
              <a:rPr lang="pl-PL" sz="1800" b="1" dirty="0">
                <a:solidFill>
                  <a:schemeClr val="bg1"/>
                </a:solidFill>
              </a:rPr>
            </a:b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600" spc="100" dirty="0">
                <a:solidFill>
                  <a:schemeClr val="bg1"/>
                </a:solidFill>
              </a:rPr>
              <a:t>PARTNER: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Miguel </a:t>
            </a:r>
            <a:r>
              <a:rPr lang="pl-PL" sz="1800" dirty="0" err="1">
                <a:solidFill>
                  <a:schemeClr val="bg1"/>
                </a:solidFill>
              </a:rPr>
              <a:t>Hernández</a:t>
            </a:r>
            <a:r>
              <a:rPr lang="pl-PL" sz="1800" dirty="0">
                <a:solidFill>
                  <a:schemeClr val="bg1"/>
                </a:solidFill>
              </a:rPr>
              <a:t> University of </a:t>
            </a:r>
            <a:r>
              <a:rPr lang="pl-PL" sz="1800" dirty="0" err="1">
                <a:solidFill>
                  <a:schemeClr val="bg1"/>
                </a:solidFill>
              </a:rPr>
              <a:t>Elche</a:t>
            </a: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b="1" dirty="0" err="1">
                <a:solidFill>
                  <a:schemeClr val="bg1"/>
                </a:solidFill>
              </a:rPr>
              <a:t>Bioeconomy</a:t>
            </a:r>
            <a:br>
              <a:rPr lang="pl-PL" sz="1800" b="1" dirty="0">
                <a:solidFill>
                  <a:schemeClr val="bg1"/>
                </a:solidFill>
              </a:rPr>
            </a:b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600" spc="100" dirty="0">
                <a:solidFill>
                  <a:schemeClr val="bg1"/>
                </a:solidFill>
              </a:rPr>
              <a:t>PARTNER: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Politechnika Wrocławska </a:t>
            </a:r>
          </a:p>
          <a:p>
            <a:pPr>
              <a:buClr>
                <a:schemeClr val="accent1"/>
              </a:buClr>
            </a:pP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9B5C328-80CC-4627-95FA-27EF3CD74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26706"/>
          <a:stretch/>
        </p:blipFill>
        <p:spPr>
          <a:xfrm>
            <a:off x="780390" y="805683"/>
            <a:ext cx="2795330" cy="2795330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F56B0EE0-22BB-4515-9057-522B044E796A}"/>
              </a:ext>
            </a:extLst>
          </p:cNvPr>
          <p:cNvSpPr/>
          <p:nvPr/>
        </p:nvSpPr>
        <p:spPr>
          <a:xfrm>
            <a:off x="7315200" y="2964190"/>
            <a:ext cx="380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pl-PL" dirty="0">
                <a:solidFill>
                  <a:schemeClr val="bg1"/>
                </a:solidFill>
                <a:latin typeface="+mj-lt"/>
              </a:rPr>
              <a:t>Studia w języku angielskim: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B73845D-1767-4F6A-A28C-27183FDF0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5" y="5511411"/>
            <a:ext cx="2248793" cy="47988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99D7DA34-DDDA-4625-ACCB-D75D8A5996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8" y="4222585"/>
            <a:ext cx="1996629" cy="6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1">
            <a:extLst>
              <a:ext uri="{FF2B5EF4-FFF2-40B4-BE49-F238E27FC236}">
                <a16:creationId xmlns:a16="http://schemas.microsoft.com/office/drawing/2014/main" id="{1B5FDA01-A8AF-4967-9E58-6CB080ED1A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416" y="1804965"/>
            <a:ext cx="3294112" cy="2159693"/>
          </a:xfrm>
        </p:spPr>
        <p:txBody>
          <a:bodyPr>
            <a:normAutofit/>
          </a:bodyPr>
          <a:lstStyle/>
          <a:p>
            <a:r>
              <a:rPr lang="pl-PL" sz="1800" dirty="0">
                <a:solidFill>
                  <a:srgbClr val="132319"/>
                </a:solidFill>
              </a:rPr>
              <a:t>Studenci UPWr rozwijają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swoje zainteresowania naukowe dzięki aktywności w studenckich kołach naukowych.</a:t>
            </a: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4324AA0D-201C-457B-877D-F4FD3C1F79D7}"/>
              </a:ext>
            </a:extLst>
          </p:cNvPr>
          <p:cNvSpPr txBox="1">
            <a:spLocks/>
          </p:cNvSpPr>
          <p:nvPr/>
        </p:nvSpPr>
        <p:spPr>
          <a:xfrm>
            <a:off x="839416" y="908720"/>
            <a:ext cx="4402506" cy="4673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46 studenckich</a:t>
            </a:r>
            <a:br>
              <a:rPr lang="pl-PL" b="1" spc="100" dirty="0">
                <a:solidFill>
                  <a:srgbClr val="132319"/>
                </a:solidFill>
              </a:rPr>
            </a:br>
            <a:r>
              <a:rPr lang="pl-PL" b="1" spc="100" dirty="0">
                <a:solidFill>
                  <a:srgbClr val="132319"/>
                </a:solidFill>
              </a:rPr>
              <a:t>kół naukowych</a:t>
            </a:r>
            <a:endParaRPr lang="pl-PL" spc="100" dirty="0">
              <a:solidFill>
                <a:srgbClr val="132319"/>
              </a:solidFill>
            </a:endParaRP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E075DEFD-A69E-449E-AF35-95341C48431B}"/>
              </a:ext>
            </a:extLst>
          </p:cNvPr>
          <p:cNvSpPr txBox="1">
            <a:spLocks/>
          </p:cNvSpPr>
          <p:nvPr/>
        </p:nvSpPr>
        <p:spPr>
          <a:xfrm>
            <a:off x="5303912" y="3842131"/>
            <a:ext cx="5544616" cy="21685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l-PL" sz="1800" dirty="0">
                <a:solidFill>
                  <a:srgbClr val="132319"/>
                </a:solidFill>
              </a:rPr>
              <a:t>Działalność naukowa studentów jest dofinansowana przez uczelnię i pozwala na realizację własnych projektów badawczych.</a:t>
            </a:r>
            <a:br>
              <a:rPr lang="pl-PL" sz="1800" dirty="0">
                <a:solidFill>
                  <a:srgbClr val="132319"/>
                </a:solidFill>
              </a:rPr>
            </a:br>
            <a:endParaRPr lang="pl-PL" sz="1800" dirty="0">
              <a:solidFill>
                <a:srgbClr val="132319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132319"/>
                </a:solidFill>
              </a:rPr>
              <a:t>Konkurs „Młode umysły – Young </a:t>
            </a:r>
            <a:r>
              <a:rPr lang="pl-PL" sz="1800" dirty="0" err="1">
                <a:solidFill>
                  <a:srgbClr val="132319"/>
                </a:solidFill>
              </a:rPr>
              <a:t>Minds</a:t>
            </a:r>
            <a:r>
              <a:rPr lang="pl-PL" sz="1800" dirty="0">
                <a:solidFill>
                  <a:srgbClr val="132319"/>
                </a:solidFill>
              </a:rPr>
              <a:t> Project”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132319"/>
                </a:solidFill>
              </a:rPr>
              <a:t>Program dofinansowania projektów badawczych SKN</a:t>
            </a:r>
          </a:p>
          <a:p>
            <a:pPr>
              <a:spcAft>
                <a:spcPts val="600"/>
              </a:spcAft>
            </a:pPr>
            <a:endParaRPr lang="pl-PL" sz="1800" dirty="0">
              <a:solidFill>
                <a:srgbClr val="132319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A8735B9-D5F2-4168-A38C-D8E402C00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r="3818" b="22763"/>
          <a:stretch/>
        </p:blipFill>
        <p:spPr>
          <a:xfrm>
            <a:off x="839416" y="3356992"/>
            <a:ext cx="3168352" cy="350100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7DFF583-03CE-4FBE-BBC8-B3BAD23565FB}"/>
              </a:ext>
            </a:extLst>
          </p:cNvPr>
          <p:cNvSpPr/>
          <p:nvPr/>
        </p:nvSpPr>
        <p:spPr>
          <a:xfrm>
            <a:off x="5295366" y="836712"/>
            <a:ext cx="2112802" cy="2112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B5C6C6EA-3BB8-4004-927A-777E30E61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25033" r="8700" b="29705"/>
          <a:stretch/>
        </p:blipFill>
        <p:spPr>
          <a:xfrm>
            <a:off x="7408168" y="847286"/>
            <a:ext cx="4783832" cy="21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6C30543-5812-4EA6-91AB-6FF7C4848F77}"/>
              </a:ext>
            </a:extLst>
          </p:cNvPr>
          <p:cNvSpPr/>
          <p:nvPr/>
        </p:nvSpPr>
        <p:spPr>
          <a:xfrm>
            <a:off x="0" y="0"/>
            <a:ext cx="12192000" cy="4941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F846CD9-B2A8-4555-8A6B-7229A652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b="19585"/>
          <a:stretch/>
        </p:blipFill>
        <p:spPr>
          <a:xfrm>
            <a:off x="6486342" y="2027012"/>
            <a:ext cx="2187243" cy="289723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956AA1-E807-4447-9FA6-FF48B737E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" r="32642" b="23948"/>
          <a:stretch/>
        </p:blipFill>
        <p:spPr>
          <a:xfrm>
            <a:off x="3530493" y="2047289"/>
            <a:ext cx="2175167" cy="28803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1C7E5E-E89B-4098-AD03-9BF00FEFC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25" y="2043930"/>
            <a:ext cx="2160240" cy="2880320"/>
          </a:xfrm>
          <a:prstGeom prst="rect">
            <a:avLst/>
          </a:prstGeom>
        </p:spPr>
      </p:pic>
      <p:sp>
        <p:nvSpPr>
          <p:cNvPr id="6" name="Tytuł 2">
            <a:extLst>
              <a:ext uri="{FF2B5EF4-FFF2-40B4-BE49-F238E27FC236}">
                <a16:creationId xmlns:a16="http://schemas.microsoft.com/office/drawing/2014/main" id="{416A193A-A553-4552-BCD6-F0A0E05B34B1}"/>
              </a:ext>
            </a:extLst>
          </p:cNvPr>
          <p:cNvSpPr txBox="1">
            <a:spLocks/>
          </p:cNvSpPr>
          <p:nvPr/>
        </p:nvSpPr>
        <p:spPr>
          <a:xfrm>
            <a:off x="911424" y="881074"/>
            <a:ext cx="5040560" cy="4673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Kreatywność studentów UPWr</a:t>
            </a:r>
            <a:endParaRPr lang="pl-PL" spc="100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62F17515-A674-4EF9-8D49-473CE3BF6DD2}"/>
              </a:ext>
            </a:extLst>
          </p:cNvPr>
          <p:cNvSpPr txBox="1">
            <a:spLocks/>
          </p:cNvSpPr>
          <p:nvPr/>
        </p:nvSpPr>
        <p:spPr>
          <a:xfrm>
            <a:off x="648525" y="5276588"/>
            <a:ext cx="2160240" cy="720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l-PL" sz="1600" spc="100" dirty="0">
                <a:solidFill>
                  <a:srgbClr val="132319"/>
                </a:solidFill>
              </a:rPr>
              <a:t>PROTEZY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DLA PSÓW</a:t>
            </a:r>
          </a:p>
        </p:txBody>
      </p:sp>
      <p:sp>
        <p:nvSpPr>
          <p:cNvPr id="13" name="Symbol zastępczy zawartości 1">
            <a:extLst>
              <a:ext uri="{FF2B5EF4-FFF2-40B4-BE49-F238E27FC236}">
                <a16:creationId xmlns:a16="http://schemas.microsoft.com/office/drawing/2014/main" id="{4CB7EBF8-84BD-4C18-BC41-D98DB06C628D}"/>
              </a:ext>
            </a:extLst>
          </p:cNvPr>
          <p:cNvSpPr txBox="1">
            <a:spLocks/>
          </p:cNvSpPr>
          <p:nvPr/>
        </p:nvSpPr>
        <p:spPr>
          <a:xfrm>
            <a:off x="3530493" y="5271491"/>
            <a:ext cx="2160240" cy="7920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l-PL" sz="1600" spc="100" dirty="0">
                <a:solidFill>
                  <a:srgbClr val="132319"/>
                </a:solidFill>
              </a:rPr>
              <a:t>INICJATYWA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„STUDIA NA MIGI”</a:t>
            </a:r>
          </a:p>
        </p:txBody>
      </p:sp>
      <p:sp>
        <p:nvSpPr>
          <p:cNvPr id="18" name="Symbol zastępczy zawartości 1">
            <a:extLst>
              <a:ext uri="{FF2B5EF4-FFF2-40B4-BE49-F238E27FC236}">
                <a16:creationId xmlns:a16="http://schemas.microsoft.com/office/drawing/2014/main" id="{9A0A2744-8F43-4ADB-BA0D-8DDD31EEAA1E}"/>
              </a:ext>
            </a:extLst>
          </p:cNvPr>
          <p:cNvSpPr txBox="1">
            <a:spLocks/>
          </p:cNvSpPr>
          <p:nvPr/>
        </p:nvSpPr>
        <p:spPr>
          <a:xfrm>
            <a:off x="6486341" y="5271491"/>
            <a:ext cx="2268979" cy="1008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l-PL" sz="1600" spc="100" dirty="0">
                <a:solidFill>
                  <a:srgbClr val="132319"/>
                </a:solidFill>
              </a:rPr>
              <a:t>MEDIA SPOŁECZNOŚCIOWE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– FILMIKI EDUKACYJNE</a:t>
            </a:r>
          </a:p>
        </p:txBody>
      </p:sp>
      <p:sp>
        <p:nvSpPr>
          <p:cNvPr id="24" name="Symbol zastępczy zawartości 1">
            <a:extLst>
              <a:ext uri="{FF2B5EF4-FFF2-40B4-BE49-F238E27FC236}">
                <a16:creationId xmlns:a16="http://schemas.microsoft.com/office/drawing/2014/main" id="{4ED0864A-73F4-48D0-A4F8-A4E135DD36D0}"/>
              </a:ext>
            </a:extLst>
          </p:cNvPr>
          <p:cNvSpPr txBox="1">
            <a:spLocks/>
          </p:cNvSpPr>
          <p:nvPr/>
        </p:nvSpPr>
        <p:spPr>
          <a:xfrm>
            <a:off x="9336360" y="5258712"/>
            <a:ext cx="2175167" cy="9486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l-PL" sz="1600" spc="100" dirty="0">
                <a:solidFill>
                  <a:srgbClr val="132319"/>
                </a:solidFill>
              </a:rPr>
              <a:t>POLEPSZACZ GLEBOWY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Z BIOODPADÓW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F880233B-7F57-4A51-BF4B-E12AC66BB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33757" r="45646" b="6528"/>
          <a:stretch/>
        </p:blipFill>
        <p:spPr>
          <a:xfrm>
            <a:off x="9336360" y="2070924"/>
            <a:ext cx="2175167" cy="28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A28363DC-04C4-428A-87AE-6D25754F5C99}"/>
              </a:ext>
            </a:extLst>
          </p:cNvPr>
          <p:cNvSpPr/>
          <p:nvPr/>
        </p:nvSpPr>
        <p:spPr>
          <a:xfrm>
            <a:off x="6096000" y="1"/>
            <a:ext cx="6096000" cy="2489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B03589C-3B47-4FE8-A9F2-17D25C5ADB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7506" y="5570177"/>
            <a:ext cx="4070353" cy="319674"/>
          </a:xfrm>
        </p:spPr>
        <p:txBody>
          <a:bodyPr>
            <a:normAutofit/>
          </a:bodyPr>
          <a:lstStyle/>
          <a:p>
            <a:pPr algn="ctr"/>
            <a:r>
              <a:rPr lang="pl-PL" sz="1600" spc="100" dirty="0">
                <a:solidFill>
                  <a:srgbClr val="132319"/>
                </a:solidFill>
              </a:rPr>
              <a:t>CHÓR UPWR</a:t>
            </a: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A441EED9-98F7-4E01-8EBE-8A25F75559B9}"/>
              </a:ext>
            </a:extLst>
          </p:cNvPr>
          <p:cNvSpPr txBox="1">
            <a:spLocks/>
          </p:cNvSpPr>
          <p:nvPr/>
        </p:nvSpPr>
        <p:spPr>
          <a:xfrm>
            <a:off x="6888088" y="579863"/>
            <a:ext cx="4753474" cy="14702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bg1"/>
                </a:solidFill>
              </a:rPr>
              <a:t>Grupy twórcze, kluby i organizacje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studenckie zrzeszają studentów o podobnych zainteresowaniach albo jednoczą wokół wspólnej sprawy i są okazją do zawiązywania nowych znajomości.</a:t>
            </a:r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A5897F7E-8E04-4ACD-847E-91E0F7710CE3}"/>
              </a:ext>
            </a:extLst>
          </p:cNvPr>
          <p:cNvSpPr txBox="1">
            <a:spLocks/>
          </p:cNvSpPr>
          <p:nvPr/>
        </p:nvSpPr>
        <p:spPr>
          <a:xfrm>
            <a:off x="4422311" y="5486302"/>
            <a:ext cx="3312368" cy="560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spc="100" dirty="0">
                <a:solidFill>
                  <a:srgbClr val="132319"/>
                </a:solidFill>
              </a:rPr>
              <a:t>AKADEMICKI ZESPÓŁ PIEŚNI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I TAŃCA „JEDLINIOK”</a:t>
            </a:r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4ADF3825-F64C-494B-AF1F-AB70F939D36E}"/>
              </a:ext>
            </a:extLst>
          </p:cNvPr>
          <p:cNvSpPr txBox="1">
            <a:spLocks/>
          </p:cNvSpPr>
          <p:nvPr/>
        </p:nvSpPr>
        <p:spPr>
          <a:xfrm>
            <a:off x="8124899" y="5486303"/>
            <a:ext cx="4049596" cy="732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spc="100" dirty="0">
                <a:solidFill>
                  <a:srgbClr val="132319"/>
                </a:solidFill>
              </a:rPr>
              <a:t>KILKANAŚCIE SEKCJI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SPORTOWYCH AZS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D3599EE-3CBE-4BBA-8C0D-67BA772FB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2" y="2494455"/>
            <a:ext cx="4067820" cy="27004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A93E36-3E13-4740-A9B6-AF7E33A34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6034"/>
          <a:stretch/>
        </p:blipFill>
        <p:spPr>
          <a:xfrm>
            <a:off x="4052847" y="2488628"/>
            <a:ext cx="4087079" cy="271209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32AB83C-5E08-4D73-A066-F61565835D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599" b="1"/>
          <a:stretch/>
        </p:blipFill>
        <p:spPr>
          <a:xfrm>
            <a:off x="8136461" y="2489011"/>
            <a:ext cx="4055539" cy="2711713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F595086-5955-4BB0-8E1E-6BD2E37FF289}"/>
              </a:ext>
            </a:extLst>
          </p:cNvPr>
          <p:cNvSpPr txBox="1">
            <a:spLocks/>
          </p:cNvSpPr>
          <p:nvPr/>
        </p:nvSpPr>
        <p:spPr>
          <a:xfrm>
            <a:off x="1640562" y="1010617"/>
            <a:ext cx="3433862" cy="4673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b="1" spc="100" dirty="0">
                <a:solidFill>
                  <a:srgbClr val="132319"/>
                </a:solidFill>
              </a:rPr>
              <a:t>Grupy twórcze,</a:t>
            </a:r>
            <a:br>
              <a:rPr lang="pl-PL" b="1" spc="100" dirty="0">
                <a:solidFill>
                  <a:srgbClr val="132319"/>
                </a:solidFill>
              </a:rPr>
            </a:br>
            <a:r>
              <a:rPr lang="pl-PL" b="1" spc="100" dirty="0">
                <a:solidFill>
                  <a:srgbClr val="132319"/>
                </a:solidFill>
              </a:rPr>
              <a:t>kluby i organizacje</a:t>
            </a:r>
            <a:endParaRPr lang="pl-PL" spc="100" dirty="0">
              <a:solidFill>
                <a:srgbClr val="1323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4D1009-FFF8-44C6-8CAC-26AD8BD0C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0" t="15304" r="45262"/>
          <a:stretch/>
        </p:blipFill>
        <p:spPr>
          <a:xfrm>
            <a:off x="0" y="0"/>
            <a:ext cx="5784855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67AD2B28-FF02-4116-90E8-DCE2B2DD5B9C}"/>
              </a:ext>
            </a:extLst>
          </p:cNvPr>
          <p:cNvSpPr/>
          <p:nvPr/>
        </p:nvSpPr>
        <p:spPr>
          <a:xfrm>
            <a:off x="3935759" y="980728"/>
            <a:ext cx="7200801" cy="587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A42FC0A2-ABC9-475E-8AF8-1CFC6EE50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1337" t="-5046" r="31038" b="26697"/>
          <a:stretch/>
        </p:blipFill>
        <p:spPr>
          <a:xfrm>
            <a:off x="4943872" y="1484784"/>
            <a:ext cx="6192689" cy="5373216"/>
          </a:xfrm>
          <a:prstGeom prst="rect">
            <a:avLst/>
          </a:prstGeom>
        </p:spPr>
      </p:pic>
      <p:sp>
        <p:nvSpPr>
          <p:cNvPr id="9" name="Tytuł 2">
            <a:extLst>
              <a:ext uri="{FF2B5EF4-FFF2-40B4-BE49-F238E27FC236}">
                <a16:creationId xmlns:a16="http://schemas.microsoft.com/office/drawing/2014/main" id="{B3EE79B6-147D-4BA3-978E-68479EC233CD}"/>
              </a:ext>
            </a:extLst>
          </p:cNvPr>
          <p:cNvSpPr txBox="1">
            <a:spLocks/>
          </p:cNvSpPr>
          <p:nvPr/>
        </p:nvSpPr>
        <p:spPr>
          <a:xfrm>
            <a:off x="4943872" y="2578595"/>
            <a:ext cx="5472608" cy="36587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132319"/>
                </a:solidFill>
              </a:rPr>
              <a:t>825 tysięcy </a:t>
            </a:r>
            <a:r>
              <a:rPr lang="pl-PL" sz="1800" dirty="0">
                <a:solidFill>
                  <a:srgbClr val="132319"/>
                </a:solidFill>
              </a:rPr>
              <a:t>mieszkańców (i ok. 200 tys. Ukraińców)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132319"/>
                </a:solidFill>
              </a:rPr>
              <a:t>107 tysięcy </a:t>
            </a:r>
            <a:r>
              <a:rPr lang="pl-PL" sz="1800" dirty="0">
                <a:solidFill>
                  <a:srgbClr val="132319"/>
                </a:solidFill>
              </a:rPr>
              <a:t>studentów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132319"/>
                </a:solidFill>
              </a:rPr>
              <a:t>8 tysięcy </a:t>
            </a:r>
            <a:r>
              <a:rPr lang="pl-PL" sz="1800" dirty="0">
                <a:solidFill>
                  <a:srgbClr val="132319"/>
                </a:solidFill>
              </a:rPr>
              <a:t>studiujących cudzoziemców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132319"/>
                </a:solidFill>
              </a:rPr>
              <a:t>11</a:t>
            </a:r>
            <a:r>
              <a:rPr lang="pl-PL" sz="1800" dirty="0">
                <a:solidFill>
                  <a:srgbClr val="132319"/>
                </a:solidFill>
              </a:rPr>
              <a:t> uczelni publicznych</a:t>
            </a:r>
          </a:p>
          <a:p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Wrocławskie uczelnie plasują się wysoko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w rankingach i oferują bardzo bogatą i zróżnicowaną propozycję studiów wyższych. Miasto o ponad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1000-letniej historii zachwyca oryginalną architekturą, wabi przychylnym klimatem i bogatą ofertą kulturalną. </a:t>
            </a: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76B3F6D4-705A-4779-8A36-B2D73F08D9FF}"/>
              </a:ext>
            </a:extLst>
          </p:cNvPr>
          <p:cNvSpPr txBox="1">
            <a:spLocks/>
          </p:cNvSpPr>
          <p:nvPr/>
        </p:nvSpPr>
        <p:spPr>
          <a:xfrm>
            <a:off x="6240016" y="138447"/>
            <a:ext cx="295232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100" dirty="0">
                <a:solidFill>
                  <a:schemeClr val="bg1"/>
                </a:solidFill>
              </a:rPr>
              <a:t>WROCŁAW</a:t>
            </a:r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535ECB68-1BE2-43A3-A90A-31463597041E}"/>
              </a:ext>
            </a:extLst>
          </p:cNvPr>
          <p:cNvSpPr txBox="1">
            <a:spLocks/>
          </p:cNvSpPr>
          <p:nvPr/>
        </p:nvSpPr>
        <p:spPr>
          <a:xfrm>
            <a:off x="4943870" y="1701241"/>
            <a:ext cx="4536505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800" b="1" spc="100" dirty="0">
                <a:solidFill>
                  <a:srgbClr val="132319"/>
                </a:solidFill>
              </a:rPr>
              <a:t>Miasto akademickie</a:t>
            </a:r>
          </a:p>
        </p:txBody>
      </p:sp>
    </p:spTree>
    <p:extLst>
      <p:ext uri="{BB962C8B-B14F-4D97-AF65-F5344CB8AC3E}">
        <p14:creationId xmlns:p14="http://schemas.microsoft.com/office/powerpoint/2010/main" val="25792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F5F42CD-4D3D-45B7-B60C-4C5E8833E41C}"/>
              </a:ext>
            </a:extLst>
          </p:cNvPr>
          <p:cNvSpPr/>
          <p:nvPr/>
        </p:nvSpPr>
        <p:spPr>
          <a:xfrm rot="5400000">
            <a:off x="-1137087" y="1137085"/>
            <a:ext cx="6858001" cy="4583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7F409E2-2B79-4FDB-97E8-282502620055}"/>
              </a:ext>
            </a:extLst>
          </p:cNvPr>
          <p:cNvGrpSpPr/>
          <p:nvPr/>
        </p:nvGrpSpPr>
        <p:grpSpPr>
          <a:xfrm>
            <a:off x="3503712" y="545574"/>
            <a:ext cx="8707750" cy="6267802"/>
            <a:chOff x="3263002" y="444320"/>
            <a:chExt cx="8948460" cy="6441064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A7E3AD78-D951-4B92-A636-8B14041AA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5" t="5753" r="26374" b="29044"/>
            <a:stretch/>
          </p:blipFill>
          <p:spPr>
            <a:xfrm>
              <a:off x="3263003" y="1175549"/>
              <a:ext cx="2042086" cy="2022565"/>
            </a:xfrm>
            <a:prstGeom prst="rect">
              <a:avLst/>
            </a:prstGeom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BC4AA244-F472-48E6-B19C-504AFC345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4" r="11276" b="18769"/>
            <a:stretch/>
          </p:blipFill>
          <p:spPr>
            <a:xfrm>
              <a:off x="3263002" y="3443843"/>
              <a:ext cx="2052143" cy="2018388"/>
            </a:xfrm>
            <a:prstGeom prst="rect">
              <a:avLst/>
            </a:prstGeom>
          </p:spPr>
        </p:pic>
        <p:sp>
          <p:nvSpPr>
            <p:cNvPr id="24" name="Symbol zastępczy zawartości 1">
              <a:extLst>
                <a:ext uri="{FF2B5EF4-FFF2-40B4-BE49-F238E27FC236}">
                  <a16:creationId xmlns:a16="http://schemas.microsoft.com/office/drawing/2014/main" id="{387DDA2A-BDCC-4CBB-A822-2DF12AB8E65D}"/>
                </a:ext>
              </a:extLst>
            </p:cNvPr>
            <p:cNvSpPr txBox="1">
              <a:spLocks/>
            </p:cNvSpPr>
            <p:nvPr/>
          </p:nvSpPr>
          <p:spPr>
            <a:xfrm>
              <a:off x="3263002" y="5695229"/>
              <a:ext cx="2002089" cy="243475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chemeClr val="bg1"/>
                  </a:solidFill>
                </a:rPr>
                <a:t>DKMS</a:t>
              </a:r>
            </a:p>
          </p:txBody>
        </p:sp>
        <p:pic>
          <p:nvPicPr>
            <p:cNvPr id="42" name="Obraz 41">
              <a:extLst>
                <a:ext uri="{FF2B5EF4-FFF2-40B4-BE49-F238E27FC236}">
                  <a16:creationId xmlns:a16="http://schemas.microsoft.com/office/drawing/2014/main" id="{831EC363-942D-45BD-9089-66BCDD11E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16" t="19276" r="8953" b="12102"/>
            <a:stretch/>
          </p:blipFill>
          <p:spPr>
            <a:xfrm>
              <a:off x="7865657" y="3422486"/>
              <a:ext cx="2020207" cy="2027626"/>
            </a:xfrm>
            <a:prstGeom prst="rect">
              <a:avLst/>
            </a:prstGeom>
          </p:spPr>
        </p:pic>
        <p:sp>
          <p:nvSpPr>
            <p:cNvPr id="40" name="Symbol zastępczy zawartości 1">
              <a:extLst>
                <a:ext uri="{FF2B5EF4-FFF2-40B4-BE49-F238E27FC236}">
                  <a16:creationId xmlns:a16="http://schemas.microsoft.com/office/drawing/2014/main" id="{30891B90-B60E-4890-AB6F-6332BE1B061C}"/>
                </a:ext>
              </a:extLst>
            </p:cNvPr>
            <p:cNvSpPr txBox="1">
              <a:spLocks/>
            </p:cNvSpPr>
            <p:nvPr/>
          </p:nvSpPr>
          <p:spPr>
            <a:xfrm>
              <a:off x="7807060" y="5701216"/>
              <a:ext cx="2078804" cy="118416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rgbClr val="132319"/>
                  </a:solidFill>
                </a:rPr>
                <a:t>AKCJE HOSPICJUM DZIECIĘCEGO</a:t>
              </a:r>
            </a:p>
          </p:txBody>
        </p:sp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1E137A7E-759D-410D-9F10-276CCB3F6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8" b="23628"/>
            <a:stretch/>
          </p:blipFill>
          <p:spPr>
            <a:xfrm>
              <a:off x="10151378" y="3422486"/>
              <a:ext cx="2060084" cy="2039745"/>
            </a:xfrm>
            <a:prstGeom prst="rect">
              <a:avLst/>
            </a:prstGeom>
          </p:spPr>
        </p:pic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957DF939-8E8E-4B3E-ABC9-A4EBA0628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1" r="25442"/>
            <a:stretch/>
          </p:blipFill>
          <p:spPr>
            <a:xfrm>
              <a:off x="5547297" y="3425699"/>
              <a:ext cx="2036190" cy="2043755"/>
            </a:xfrm>
            <a:prstGeom prst="rect">
              <a:avLst/>
            </a:prstGeom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FD6D5953-E3D4-4458-9CFF-888F12971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1" r="16716"/>
            <a:stretch/>
          </p:blipFill>
          <p:spPr>
            <a:xfrm>
              <a:off x="5553845" y="1175549"/>
              <a:ext cx="2036189" cy="2022565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8B70BE8C-4C17-4F8F-8747-49589A922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5" t="61236" r="30726" b="537"/>
            <a:stretch/>
          </p:blipFill>
          <p:spPr>
            <a:xfrm>
              <a:off x="7838790" y="1175548"/>
              <a:ext cx="2052310" cy="2022565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3E9E5D20-EC05-41A9-8164-EC7094871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12" t="12615" r="5094" b="11111"/>
            <a:stretch/>
          </p:blipFill>
          <p:spPr>
            <a:xfrm>
              <a:off x="10151380" y="1173161"/>
              <a:ext cx="2042086" cy="2031697"/>
            </a:xfrm>
            <a:prstGeom prst="rect">
              <a:avLst/>
            </a:prstGeom>
          </p:spPr>
        </p:pic>
        <p:sp>
          <p:nvSpPr>
            <p:cNvPr id="15" name="Symbol zastępczy zawartości 1">
              <a:extLst>
                <a:ext uri="{FF2B5EF4-FFF2-40B4-BE49-F238E27FC236}">
                  <a16:creationId xmlns:a16="http://schemas.microsoft.com/office/drawing/2014/main" id="{B4CE005C-55E1-44E9-96C7-21A12538E0C5}"/>
                </a:ext>
              </a:extLst>
            </p:cNvPr>
            <p:cNvSpPr txBox="1">
              <a:spLocks/>
            </p:cNvSpPr>
            <p:nvPr/>
          </p:nvSpPr>
          <p:spPr>
            <a:xfrm>
              <a:off x="3263002" y="581081"/>
              <a:ext cx="2042087" cy="474976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chemeClr val="bg1"/>
                  </a:solidFill>
                </a:rPr>
                <a:t>WOŚP</a:t>
              </a:r>
            </a:p>
          </p:txBody>
        </p:sp>
        <p:sp>
          <p:nvSpPr>
            <p:cNvPr id="20" name="Symbol zastępczy zawartości 1">
              <a:extLst>
                <a:ext uri="{FF2B5EF4-FFF2-40B4-BE49-F238E27FC236}">
                  <a16:creationId xmlns:a16="http://schemas.microsoft.com/office/drawing/2014/main" id="{995BD18D-4BC1-4043-A887-89DE50FA1E9D}"/>
                </a:ext>
              </a:extLst>
            </p:cNvPr>
            <p:cNvSpPr txBox="1">
              <a:spLocks/>
            </p:cNvSpPr>
            <p:nvPr/>
          </p:nvSpPr>
          <p:spPr>
            <a:xfrm>
              <a:off x="5547947" y="458892"/>
              <a:ext cx="2042087" cy="474976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rgbClr val="132319"/>
                  </a:solidFill>
                </a:rPr>
                <a:t>BUDŻET PARTYCYPACYJNY</a:t>
              </a:r>
            </a:p>
          </p:txBody>
        </p:sp>
        <p:sp>
          <p:nvSpPr>
            <p:cNvPr id="23" name="Symbol zastępczy zawartości 1">
              <a:extLst>
                <a:ext uri="{FF2B5EF4-FFF2-40B4-BE49-F238E27FC236}">
                  <a16:creationId xmlns:a16="http://schemas.microsoft.com/office/drawing/2014/main" id="{0C66247D-41D9-4701-B692-99DD0BF7744F}"/>
                </a:ext>
              </a:extLst>
            </p:cNvPr>
            <p:cNvSpPr txBox="1">
              <a:spLocks/>
            </p:cNvSpPr>
            <p:nvPr/>
          </p:nvSpPr>
          <p:spPr>
            <a:xfrm>
              <a:off x="7832892" y="458892"/>
              <a:ext cx="2042087" cy="474976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rgbClr val="132319"/>
                  </a:solidFill>
                </a:rPr>
                <a:t>PAKA</a:t>
              </a:r>
              <a:br>
                <a:rPr lang="pl-PL" sz="1600" spc="100" dirty="0">
                  <a:solidFill>
                    <a:srgbClr val="132319"/>
                  </a:solidFill>
                </a:rPr>
              </a:br>
              <a:r>
                <a:rPr lang="pl-PL" sz="1600" spc="100" dirty="0">
                  <a:solidFill>
                    <a:srgbClr val="132319"/>
                  </a:solidFill>
                </a:rPr>
                <a:t>DLA ZWIERZAKA</a:t>
              </a:r>
            </a:p>
          </p:txBody>
        </p:sp>
        <p:sp>
          <p:nvSpPr>
            <p:cNvPr id="29" name="Symbol zastępczy zawartości 1">
              <a:extLst>
                <a:ext uri="{FF2B5EF4-FFF2-40B4-BE49-F238E27FC236}">
                  <a16:creationId xmlns:a16="http://schemas.microsoft.com/office/drawing/2014/main" id="{EA7D368C-5C42-4278-9EE4-95D39AAACDC5}"/>
                </a:ext>
              </a:extLst>
            </p:cNvPr>
            <p:cNvSpPr txBox="1">
              <a:spLocks/>
            </p:cNvSpPr>
            <p:nvPr/>
          </p:nvSpPr>
          <p:spPr>
            <a:xfrm>
              <a:off x="10151378" y="444320"/>
              <a:ext cx="2042087" cy="474976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rgbClr val="132319"/>
                  </a:solidFill>
                </a:rPr>
                <a:t>POMOC</a:t>
              </a:r>
              <a:br>
                <a:rPr lang="pl-PL" sz="1600" spc="100" dirty="0">
                  <a:solidFill>
                    <a:srgbClr val="132319"/>
                  </a:solidFill>
                </a:rPr>
              </a:br>
              <a:r>
                <a:rPr lang="pl-PL" sz="1600" spc="100" dirty="0">
                  <a:solidFill>
                    <a:srgbClr val="132319"/>
                  </a:solidFill>
                </a:rPr>
                <a:t>DLA UKRAINY</a:t>
              </a:r>
            </a:p>
          </p:txBody>
        </p:sp>
        <p:sp>
          <p:nvSpPr>
            <p:cNvPr id="32" name="Symbol zastępczy zawartości 1">
              <a:extLst>
                <a:ext uri="{FF2B5EF4-FFF2-40B4-BE49-F238E27FC236}">
                  <a16:creationId xmlns:a16="http://schemas.microsoft.com/office/drawing/2014/main" id="{A553198B-571F-4733-8F8D-27D8B5D71696}"/>
                </a:ext>
              </a:extLst>
            </p:cNvPr>
            <p:cNvSpPr txBox="1">
              <a:spLocks/>
            </p:cNvSpPr>
            <p:nvPr/>
          </p:nvSpPr>
          <p:spPr>
            <a:xfrm>
              <a:off x="10169375" y="5701216"/>
              <a:ext cx="2042087" cy="474976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rgbClr val="132319"/>
                  </a:solidFill>
                </a:rPr>
                <a:t>SZLACHETNA PACZKA</a:t>
              </a:r>
            </a:p>
          </p:txBody>
        </p:sp>
        <p:sp>
          <p:nvSpPr>
            <p:cNvPr id="35" name="Symbol zastępczy zawartości 1">
              <a:extLst>
                <a:ext uri="{FF2B5EF4-FFF2-40B4-BE49-F238E27FC236}">
                  <a16:creationId xmlns:a16="http://schemas.microsoft.com/office/drawing/2014/main" id="{60F722EC-C4C3-4006-9E3C-7F17308965E7}"/>
                </a:ext>
              </a:extLst>
            </p:cNvPr>
            <p:cNvSpPr txBox="1">
              <a:spLocks/>
            </p:cNvSpPr>
            <p:nvPr/>
          </p:nvSpPr>
          <p:spPr>
            <a:xfrm>
              <a:off x="5581130" y="5701216"/>
              <a:ext cx="2042087" cy="474976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•"/>
                <a:tabLst>
                  <a:tab pos="180975" algn="l"/>
                  <a:tab pos="357188" algn="l"/>
                  <a:tab pos="538163" algn="l"/>
                  <a:tab pos="714375" algn="l"/>
                  <a:tab pos="896938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58775" indent="-177800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•"/>
                <a:tabLst>
                  <a:tab pos="179388" algn="l"/>
                  <a:tab pos="357188" algn="l"/>
                  <a:tab pos="358775" algn="l"/>
                  <a:tab pos="538163" algn="l"/>
                  <a:tab pos="719138" algn="l"/>
                  <a:tab pos="898525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38163" indent="-180975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SzPct val="140000"/>
                <a:buFont typeface="Arial" panose="020B0604020202020204" pitchFamily="34" charset="0"/>
                <a:buChar char="◦"/>
                <a:tabLst>
                  <a:tab pos="180000" algn="l"/>
                  <a:tab pos="360000" algn="l"/>
                  <a:tab pos="540000" algn="l"/>
                  <a:tab pos="720000" algn="l"/>
                  <a:tab pos="900000" algn="l"/>
                  <a:tab pos="10800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14375" indent="-176213" algn="l" defTabSz="180000" rtl="0" fontAlgn="base"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SzPct val="140000"/>
                <a:buFont typeface="Arial" panose="020B0604020202020204" pitchFamily="34" charset="0"/>
                <a:buChar char="◦"/>
                <a:tabLst>
                  <a:tab pos="179388" algn="l"/>
                  <a:tab pos="358775" algn="l"/>
                  <a:tab pos="539750" algn="l"/>
                  <a:tab pos="719138" algn="l"/>
                  <a:tab pos="1079500" algn="l"/>
                </a:tabLst>
                <a:defRPr sz="1400" kern="1200" spc="-2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pl-PL" sz="1600" spc="100" dirty="0">
                  <a:solidFill>
                    <a:srgbClr val="132319"/>
                  </a:solidFill>
                </a:rPr>
                <a:t>AKCJE</a:t>
              </a:r>
              <a:br>
                <a:rPr lang="pl-PL" sz="1600" spc="100" dirty="0">
                  <a:solidFill>
                    <a:srgbClr val="132319"/>
                  </a:solidFill>
                </a:rPr>
              </a:br>
              <a:r>
                <a:rPr lang="pl-PL" sz="1600" spc="100" dirty="0">
                  <a:solidFill>
                    <a:srgbClr val="132319"/>
                  </a:solidFill>
                </a:rPr>
                <a:t>KRWIODAWSTWA</a:t>
              </a: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DEA45B3C-B5F7-46DE-866E-D685BE592699}"/>
              </a:ext>
            </a:extLst>
          </p:cNvPr>
          <p:cNvSpPr/>
          <p:nvPr/>
        </p:nvSpPr>
        <p:spPr>
          <a:xfrm>
            <a:off x="1153450" y="3668981"/>
            <a:ext cx="1846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  <a:latin typeface="+mj-lt"/>
              </a:rPr>
              <a:t>Studenci angażują się</a:t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r>
              <a:rPr lang="pl-PL" dirty="0">
                <a:solidFill>
                  <a:schemeClr val="bg1"/>
                </a:solidFill>
                <a:latin typeface="+mj-lt"/>
              </a:rPr>
              <a:t>w inicjatywy charytatywne, ekologiczne</a:t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r>
              <a:rPr lang="pl-PL" dirty="0">
                <a:solidFill>
                  <a:schemeClr val="bg1"/>
                </a:solidFill>
                <a:latin typeface="+mj-lt"/>
              </a:rPr>
              <a:t>i lokalne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4495969-A711-47D2-B67B-02B13AB8B246}"/>
              </a:ext>
            </a:extLst>
          </p:cNvPr>
          <p:cNvSpPr txBox="1">
            <a:spLocks/>
          </p:cNvSpPr>
          <p:nvPr/>
        </p:nvSpPr>
        <p:spPr>
          <a:xfrm>
            <a:off x="482788" y="2540294"/>
            <a:ext cx="2448272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b="1" spc="100" dirty="0">
                <a:solidFill>
                  <a:schemeClr val="bg1"/>
                </a:solidFill>
              </a:rPr>
              <a:t>Dobroczynność studencka</a:t>
            </a:r>
          </a:p>
        </p:txBody>
      </p:sp>
    </p:spTree>
    <p:extLst>
      <p:ext uri="{BB962C8B-B14F-4D97-AF65-F5344CB8AC3E}">
        <p14:creationId xmlns:p14="http://schemas.microsoft.com/office/powerpoint/2010/main" val="32564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6255059" y="921063"/>
            <a:ext cx="6858001" cy="5015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1065398" y="1484784"/>
            <a:ext cx="2954830" cy="10783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Deklaracja</a:t>
            </a:r>
            <a:br>
              <a:rPr lang="pl-PL" b="1" spc="100" dirty="0">
                <a:solidFill>
                  <a:srgbClr val="132319"/>
                </a:solidFill>
              </a:rPr>
            </a:br>
            <a:r>
              <a:rPr lang="pl-PL" b="1" spc="100" dirty="0">
                <a:solidFill>
                  <a:srgbClr val="132319"/>
                </a:solidFill>
              </a:rPr>
              <a:t>społecznej</a:t>
            </a:r>
            <a:br>
              <a:rPr lang="pl-PL" b="1" spc="100" dirty="0">
                <a:solidFill>
                  <a:srgbClr val="132319"/>
                </a:solidFill>
              </a:rPr>
            </a:br>
            <a:r>
              <a:rPr lang="pl-PL" b="1" spc="100" dirty="0">
                <a:solidFill>
                  <a:srgbClr val="132319"/>
                </a:solidFill>
              </a:rPr>
              <a:t>odpowiedzialności</a:t>
            </a:r>
          </a:p>
        </p:txBody>
      </p:sp>
      <p:sp>
        <p:nvSpPr>
          <p:cNvPr id="17" name="Tytuł 2">
            <a:extLst>
              <a:ext uri="{FF2B5EF4-FFF2-40B4-BE49-F238E27FC236}">
                <a16:creationId xmlns:a16="http://schemas.microsoft.com/office/drawing/2014/main" id="{FF1576A4-7223-4EC8-B8EB-6F80687FA718}"/>
              </a:ext>
            </a:extLst>
          </p:cNvPr>
          <p:cNvSpPr txBox="1">
            <a:spLocks/>
          </p:cNvSpPr>
          <p:nvPr/>
        </p:nvSpPr>
        <p:spPr>
          <a:xfrm>
            <a:off x="1105367" y="2996952"/>
            <a:ext cx="3674911" cy="31079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rgbClr val="132319"/>
                </a:solidFill>
              </a:rPr>
              <a:t>Uczelnia jako miejsce kształtowania postaw i przekazywania wiedzy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o otaczającej nas rzeczywistości, zobowiązuje się do zapewniania wysokiej jakości badań i edukacji oraz dbania o wszechstronny rozwój społeczności akademickiej zgodnie z zasadami zrównoważonego rozwoju oraz upowszechniania idei równości, różnorodności i tolerancji.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6C7B293-66C9-42D2-A72E-16E66BD20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53" r="8852" b="27745"/>
          <a:stretch/>
        </p:blipFill>
        <p:spPr>
          <a:xfrm>
            <a:off x="5591944" y="1032108"/>
            <a:ext cx="5651228" cy="4680520"/>
          </a:xfrm>
          <a:prstGeom prst="rect">
            <a:avLst/>
          </a:prstGeom>
        </p:spPr>
      </p:pic>
      <p:sp>
        <p:nvSpPr>
          <p:cNvPr id="9" name="Tytuł 2">
            <a:extLst>
              <a:ext uri="{FF2B5EF4-FFF2-40B4-BE49-F238E27FC236}">
                <a16:creationId xmlns:a16="http://schemas.microsoft.com/office/drawing/2014/main" id="{33B09D31-62AF-4677-AFAF-669CEDCE93A5}"/>
              </a:ext>
            </a:extLst>
          </p:cNvPr>
          <p:cNvSpPr txBox="1">
            <a:spLocks/>
          </p:cNvSpPr>
          <p:nvPr/>
        </p:nvSpPr>
        <p:spPr>
          <a:xfrm>
            <a:off x="8803649" y="5713467"/>
            <a:ext cx="2439523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1600" spc="100" dirty="0">
                <a:solidFill>
                  <a:schemeClr val="bg1"/>
                </a:solidFill>
              </a:rPr>
              <a:t>CSR</a:t>
            </a:r>
          </a:p>
        </p:txBody>
      </p:sp>
    </p:spTree>
    <p:extLst>
      <p:ext uri="{BB962C8B-B14F-4D97-AF65-F5344CB8AC3E}">
        <p14:creationId xmlns:p14="http://schemas.microsoft.com/office/powerpoint/2010/main" val="8866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-921061" y="921064"/>
            <a:ext cx="6858001" cy="5015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7208482" y="980728"/>
            <a:ext cx="2954830" cy="10783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Cele</a:t>
            </a:r>
          </a:p>
          <a:p>
            <a:r>
              <a:rPr lang="pl-PL" b="1" spc="100" dirty="0">
                <a:solidFill>
                  <a:srgbClr val="132319"/>
                </a:solidFill>
              </a:rPr>
              <a:t>Zrównoważonego Rozwoju</a:t>
            </a:r>
          </a:p>
        </p:txBody>
      </p:sp>
      <p:sp>
        <p:nvSpPr>
          <p:cNvPr id="17" name="Tytuł 2">
            <a:extLst>
              <a:ext uri="{FF2B5EF4-FFF2-40B4-BE49-F238E27FC236}">
                <a16:creationId xmlns:a16="http://schemas.microsoft.com/office/drawing/2014/main" id="{FF1576A4-7223-4EC8-B8EB-6F80687FA718}"/>
              </a:ext>
            </a:extLst>
          </p:cNvPr>
          <p:cNvSpPr txBox="1">
            <a:spLocks/>
          </p:cNvSpPr>
          <p:nvPr/>
        </p:nvSpPr>
        <p:spPr>
          <a:xfrm>
            <a:off x="7248451" y="2420888"/>
            <a:ext cx="4094531" cy="31079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pl-PL" sz="1800" dirty="0">
                <a:solidFill>
                  <a:srgbClr val="132319"/>
                </a:solidFill>
              </a:rPr>
              <a:t>Uniwersytet Przyrodniczy we Wrocławiu wspiera Cele Zrównoważonego Rozwoju, które wprost łączą się z realizowanym przez uczelnię profilem dydaktycznym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i badawczym.</a:t>
            </a:r>
          </a:p>
          <a:p>
            <a:pPr algn="just"/>
            <a:endParaRPr lang="pl-PL" sz="1800" dirty="0">
              <a:solidFill>
                <a:srgbClr val="132319"/>
              </a:solidFill>
            </a:endParaRPr>
          </a:p>
          <a:p>
            <a:pPr algn="just"/>
            <a:r>
              <a:rPr lang="pl-PL" sz="1800" dirty="0">
                <a:solidFill>
                  <a:srgbClr val="132319"/>
                </a:solidFill>
              </a:rPr>
              <a:t>Idea ta przyświeca także organizacji kampusów uczelni oraz nawiązywaniu współpracy z samorządem, spółkami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i organizacjami pozarządowymi.</a:t>
            </a: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33B09D31-62AF-4677-AFAF-669CEDCE93A5}"/>
              </a:ext>
            </a:extLst>
          </p:cNvPr>
          <p:cNvSpPr txBox="1">
            <a:spLocks/>
          </p:cNvSpPr>
          <p:nvPr/>
        </p:nvSpPr>
        <p:spPr>
          <a:xfrm>
            <a:off x="911424" y="5713468"/>
            <a:ext cx="3168352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100" dirty="0">
                <a:solidFill>
                  <a:schemeClr val="bg1"/>
                </a:solidFill>
              </a:rPr>
              <a:t>ZRÓWNOWAŻONY ROZWÓJ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8AC1019-40AA-4A34-96C6-9215CA03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r="9657"/>
          <a:stretch/>
        </p:blipFill>
        <p:spPr>
          <a:xfrm>
            <a:off x="911424" y="1022890"/>
            <a:ext cx="5651228" cy="46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1332230" y="-1332230"/>
            <a:ext cx="2423423" cy="50878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A6BCFE-4B50-41C1-93F4-3C90A404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9" y="1516591"/>
            <a:ext cx="11064552" cy="348581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E627F5A-47BB-40B3-ACC0-944E377958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15" y="-12534"/>
            <a:ext cx="2615998" cy="1857358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0B447946-E293-4AD1-B5BD-834442CF0EAE}"/>
              </a:ext>
            </a:extLst>
          </p:cNvPr>
          <p:cNvSpPr/>
          <p:nvPr/>
        </p:nvSpPr>
        <p:spPr>
          <a:xfrm rot="5400000">
            <a:off x="5595941" y="261942"/>
            <a:ext cx="1000117" cy="12192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049204EA-7E16-4E50-B1ED-E71B28B80D73}"/>
              </a:ext>
            </a:extLst>
          </p:cNvPr>
          <p:cNvSpPr txBox="1">
            <a:spLocks/>
          </p:cNvSpPr>
          <p:nvPr/>
        </p:nvSpPr>
        <p:spPr>
          <a:xfrm>
            <a:off x="335360" y="4181283"/>
            <a:ext cx="2304256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pl-PL" sz="1300" b="1" dirty="0">
                <a:solidFill>
                  <a:srgbClr val="132319"/>
                </a:solidFill>
              </a:rPr>
              <a:t>86</a:t>
            </a:r>
            <a:br>
              <a:rPr lang="pl-PL" sz="1300" b="1" dirty="0">
                <a:solidFill>
                  <a:srgbClr val="132319"/>
                </a:solidFill>
              </a:rPr>
            </a:br>
            <a:r>
              <a:rPr lang="pl-PL" sz="1300" dirty="0">
                <a:solidFill>
                  <a:srgbClr val="132319"/>
                </a:solidFill>
              </a:rPr>
              <a:t>(647 instytucji na świecie)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pl-PL" sz="1800" b="1" dirty="0">
                <a:solidFill>
                  <a:srgbClr val="132319"/>
                </a:solidFill>
              </a:rPr>
              <a:t>1. miejsce w Polsce</a:t>
            </a:r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EBEAEA7A-F537-418C-AB0F-98EE0A093F85}"/>
              </a:ext>
            </a:extLst>
          </p:cNvPr>
          <p:cNvSpPr txBox="1">
            <a:spLocks/>
          </p:cNvSpPr>
          <p:nvPr/>
        </p:nvSpPr>
        <p:spPr>
          <a:xfrm>
            <a:off x="4751568" y="444633"/>
            <a:ext cx="3713816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1800" b="1" dirty="0">
                <a:solidFill>
                  <a:srgbClr val="132319"/>
                </a:solidFill>
              </a:rPr>
              <a:t>Wysokie pozycje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b="1" dirty="0">
                <a:solidFill>
                  <a:srgbClr val="132319"/>
                </a:solidFill>
              </a:rPr>
              <a:t>w THE </a:t>
            </a:r>
            <a:r>
              <a:rPr lang="pl-PL" sz="1800" b="1" dirty="0" err="1">
                <a:solidFill>
                  <a:srgbClr val="132319"/>
                </a:solidFill>
              </a:rPr>
              <a:t>Impact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b="1" dirty="0" err="1">
                <a:solidFill>
                  <a:srgbClr val="132319"/>
                </a:solidFill>
              </a:rPr>
              <a:t>Rankings</a:t>
            </a:r>
            <a:r>
              <a:rPr lang="pl-PL" sz="1800" b="1" dirty="0">
                <a:solidFill>
                  <a:srgbClr val="132319"/>
                </a:solidFill>
              </a:rPr>
              <a:t> 2022</a:t>
            </a:r>
            <a:endParaRPr lang="en-US" sz="1800" b="1" dirty="0">
              <a:solidFill>
                <a:srgbClr val="132319"/>
              </a:solidFill>
            </a:endParaRPr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676416" y="297781"/>
            <a:ext cx="3691392" cy="13267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Cele Zrównoważonego</a:t>
            </a:r>
          </a:p>
          <a:p>
            <a:r>
              <a:rPr lang="pl-PL" b="1" spc="100" dirty="0">
                <a:solidFill>
                  <a:schemeClr val="bg1"/>
                </a:solidFill>
              </a:rPr>
              <a:t>Rozwoju</a:t>
            </a:r>
          </a:p>
        </p:txBody>
      </p:sp>
      <p:sp>
        <p:nvSpPr>
          <p:cNvPr id="33" name="Tytuł 2">
            <a:extLst>
              <a:ext uri="{FF2B5EF4-FFF2-40B4-BE49-F238E27FC236}">
                <a16:creationId xmlns:a16="http://schemas.microsoft.com/office/drawing/2014/main" id="{D810103C-AF9D-4F19-A822-0BF3442A2B99}"/>
              </a:ext>
            </a:extLst>
          </p:cNvPr>
          <p:cNvSpPr txBox="1">
            <a:spLocks/>
          </p:cNvSpPr>
          <p:nvPr/>
        </p:nvSpPr>
        <p:spPr>
          <a:xfrm>
            <a:off x="2543941" y="4181283"/>
            <a:ext cx="2423423" cy="9004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pl-PL" sz="1300" b="1" dirty="0">
                <a:solidFill>
                  <a:srgbClr val="132319"/>
                </a:solidFill>
              </a:rPr>
              <a:t>101 - 200</a:t>
            </a:r>
            <a:br>
              <a:rPr lang="pl-PL" sz="1300" b="1" dirty="0">
                <a:solidFill>
                  <a:srgbClr val="132319"/>
                </a:solidFill>
              </a:rPr>
            </a:br>
            <a:r>
              <a:rPr lang="pl-PL" sz="1300" dirty="0">
                <a:solidFill>
                  <a:srgbClr val="132319"/>
                </a:solidFill>
              </a:rPr>
              <a:t>(960 instytucji na świecie)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pl-PL" sz="1800" b="1" dirty="0">
                <a:solidFill>
                  <a:srgbClr val="132319"/>
                </a:solidFill>
              </a:rPr>
              <a:t>1. miejsce w Polsce</a:t>
            </a:r>
          </a:p>
        </p:txBody>
      </p:sp>
      <p:sp>
        <p:nvSpPr>
          <p:cNvPr id="34" name="Tytuł 2">
            <a:extLst>
              <a:ext uri="{FF2B5EF4-FFF2-40B4-BE49-F238E27FC236}">
                <a16:creationId xmlns:a16="http://schemas.microsoft.com/office/drawing/2014/main" id="{D1522127-B8CE-46E4-9A6A-5EB461216F64}"/>
              </a:ext>
            </a:extLst>
          </p:cNvPr>
          <p:cNvSpPr txBox="1">
            <a:spLocks/>
          </p:cNvSpPr>
          <p:nvPr/>
        </p:nvSpPr>
        <p:spPr>
          <a:xfrm>
            <a:off x="4801215" y="4181283"/>
            <a:ext cx="2423423" cy="1096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pl-PL" sz="1300" b="1" dirty="0">
                <a:solidFill>
                  <a:srgbClr val="132319"/>
                </a:solidFill>
              </a:rPr>
              <a:t>101 - 200</a:t>
            </a:r>
            <a:br>
              <a:rPr lang="pl-PL" sz="1300" b="1" dirty="0">
                <a:solidFill>
                  <a:srgbClr val="132319"/>
                </a:solidFill>
              </a:rPr>
            </a:br>
            <a:r>
              <a:rPr lang="pl-PL" sz="1300" dirty="0">
                <a:solidFill>
                  <a:srgbClr val="132319"/>
                </a:solidFill>
              </a:rPr>
              <a:t>(860 instytucji na świecie)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pl-PL" sz="1800" b="1" dirty="0">
                <a:solidFill>
                  <a:srgbClr val="132319"/>
                </a:solidFill>
              </a:rPr>
              <a:t>1. miejsce w Polsce</a:t>
            </a:r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B08269AD-56DE-4C97-A073-BE22E6A3BCC4}"/>
              </a:ext>
            </a:extLst>
          </p:cNvPr>
          <p:cNvSpPr txBox="1">
            <a:spLocks/>
          </p:cNvSpPr>
          <p:nvPr/>
        </p:nvSpPr>
        <p:spPr>
          <a:xfrm>
            <a:off x="9324814" y="4167693"/>
            <a:ext cx="2304256" cy="10001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pl-PL" sz="1300" b="1" dirty="0">
                <a:solidFill>
                  <a:srgbClr val="132319"/>
                </a:solidFill>
              </a:rPr>
              <a:t>601-800</a:t>
            </a:r>
            <a:br>
              <a:rPr lang="pl-PL" sz="1300" b="1" dirty="0">
                <a:solidFill>
                  <a:srgbClr val="132319"/>
                </a:solidFill>
              </a:rPr>
            </a:br>
            <a:r>
              <a:rPr lang="pl-PL" sz="1300" dirty="0">
                <a:solidFill>
                  <a:srgbClr val="132319"/>
                </a:solidFill>
              </a:rPr>
              <a:t>(1625 instytucji na świecie)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pl-PL" sz="1800" b="1" dirty="0">
                <a:solidFill>
                  <a:srgbClr val="132319"/>
                </a:solidFill>
              </a:rPr>
              <a:t>4. miejsce w Polsce</a:t>
            </a:r>
          </a:p>
        </p:txBody>
      </p:sp>
      <p:sp>
        <p:nvSpPr>
          <p:cNvPr id="36" name="Tytuł 2">
            <a:extLst>
              <a:ext uri="{FF2B5EF4-FFF2-40B4-BE49-F238E27FC236}">
                <a16:creationId xmlns:a16="http://schemas.microsoft.com/office/drawing/2014/main" id="{61989275-A455-4503-A019-BEC36DDBCD09}"/>
              </a:ext>
            </a:extLst>
          </p:cNvPr>
          <p:cNvSpPr txBox="1">
            <a:spLocks/>
          </p:cNvSpPr>
          <p:nvPr/>
        </p:nvSpPr>
        <p:spPr>
          <a:xfrm>
            <a:off x="0" y="6197523"/>
            <a:ext cx="11553138" cy="3402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2000" dirty="0">
                <a:solidFill>
                  <a:schemeClr val="bg1"/>
                </a:solidFill>
              </a:rPr>
              <a:t>1. miejsce wśród uczelni rolniczych w Polsce we wszystkich celach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ytuł 2">
            <a:extLst>
              <a:ext uri="{FF2B5EF4-FFF2-40B4-BE49-F238E27FC236}">
                <a16:creationId xmlns:a16="http://schemas.microsoft.com/office/drawing/2014/main" id="{AEB3FCFE-C208-4656-ADCA-9A0F4B448C12}"/>
              </a:ext>
            </a:extLst>
          </p:cNvPr>
          <p:cNvSpPr txBox="1">
            <a:spLocks/>
          </p:cNvSpPr>
          <p:nvPr/>
        </p:nvSpPr>
        <p:spPr>
          <a:xfrm>
            <a:off x="6997066" y="4181283"/>
            <a:ext cx="2423423" cy="1096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pl-PL" sz="1300" b="1" dirty="0">
                <a:solidFill>
                  <a:srgbClr val="132319"/>
                </a:solidFill>
              </a:rPr>
              <a:t>201 - 300</a:t>
            </a:r>
            <a:br>
              <a:rPr lang="pl-PL" sz="1300" b="1" dirty="0">
                <a:solidFill>
                  <a:srgbClr val="132319"/>
                </a:solidFill>
              </a:rPr>
            </a:br>
            <a:r>
              <a:rPr lang="pl-PL" sz="1300" dirty="0">
                <a:solidFill>
                  <a:srgbClr val="132319"/>
                </a:solidFill>
              </a:rPr>
              <a:t>(586 instytucji na świecie)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pl-PL" sz="1800" b="1" dirty="0">
                <a:solidFill>
                  <a:srgbClr val="132319"/>
                </a:solidFill>
              </a:rPr>
              <a:t>1. miejsce w Polsce</a:t>
            </a:r>
          </a:p>
        </p:txBody>
      </p:sp>
    </p:spTree>
    <p:extLst>
      <p:ext uri="{BB962C8B-B14F-4D97-AF65-F5344CB8AC3E}">
        <p14:creationId xmlns:p14="http://schemas.microsoft.com/office/powerpoint/2010/main" val="24962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D867414-FB43-4CAF-8F83-E397EF3A9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636" r="31814" b="5655"/>
          <a:stretch/>
        </p:blipFill>
        <p:spPr>
          <a:xfrm flipH="1">
            <a:off x="0" y="0"/>
            <a:ext cx="7391943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560A249-5FDE-4BA0-AAEE-302DDF2AEC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2" y="4"/>
            <a:ext cx="2160041" cy="2160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F0C2C05-96B9-4F3D-99C0-EF744EF85622}"/>
              </a:ext>
            </a:extLst>
          </p:cNvPr>
          <p:cNvSpPr/>
          <p:nvPr/>
        </p:nvSpPr>
        <p:spPr>
          <a:xfrm rot="5400000">
            <a:off x="6362972" y="1028975"/>
            <a:ext cx="6857998" cy="480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40CBA5F-3E6F-40E0-AB6D-D469F28B36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2224" y="1196752"/>
            <a:ext cx="3312368" cy="4896544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rolnictwo Wspierane Społecznie na UPWr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– inicjatywa zrównoważonego sposobu produkowania żywności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projekt </a:t>
            </a:r>
            <a:r>
              <a:rPr lang="pl-PL" sz="1800" dirty="0" err="1">
                <a:solidFill>
                  <a:schemeClr val="bg1"/>
                </a:solidFill>
              </a:rPr>
              <a:t>FoodSHIFT</a:t>
            </a:r>
            <a:r>
              <a:rPr lang="pl-PL" sz="1800" dirty="0">
                <a:solidFill>
                  <a:schemeClr val="bg1"/>
                </a:solidFill>
              </a:rPr>
              <a:t> 2030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zakładanie ogrodów społecznych w miastach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oferta kursów i szkoleń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dla producentów żywności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rolników z Centrum Kształcenia Ustawicznego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badania jakości żywności, wody i gleby</a:t>
            </a:r>
          </a:p>
        </p:txBody>
      </p:sp>
    </p:spTree>
    <p:extLst>
      <p:ext uri="{BB962C8B-B14F-4D97-AF65-F5344CB8AC3E}">
        <p14:creationId xmlns:p14="http://schemas.microsoft.com/office/powerpoint/2010/main" val="15230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8E31E8D8-576C-4892-9501-1BE6DBBAE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5" b="11065"/>
          <a:stretch/>
        </p:blipFill>
        <p:spPr>
          <a:xfrm>
            <a:off x="0" y="1"/>
            <a:ext cx="11568608" cy="685799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E90CF5F-7B23-4A7A-9C61-4687F6121DB2}"/>
              </a:ext>
            </a:extLst>
          </p:cNvPr>
          <p:cNvSpPr/>
          <p:nvPr/>
        </p:nvSpPr>
        <p:spPr>
          <a:xfrm rot="5400000">
            <a:off x="6362972" y="1028975"/>
            <a:ext cx="6857998" cy="480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zawartości 1">
            <a:extLst>
              <a:ext uri="{FF2B5EF4-FFF2-40B4-BE49-F238E27FC236}">
                <a16:creationId xmlns:a16="http://schemas.microsoft.com/office/drawing/2014/main" id="{62B521F5-1442-4872-8562-FE589BDAFE69}"/>
              </a:ext>
            </a:extLst>
          </p:cNvPr>
          <p:cNvSpPr txBox="1">
            <a:spLocks/>
          </p:cNvSpPr>
          <p:nvPr/>
        </p:nvSpPr>
        <p:spPr>
          <a:xfrm>
            <a:off x="8112224" y="548680"/>
            <a:ext cx="3456384" cy="504056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1800"/>
              </a:spcAft>
              <a:buClr>
                <a:schemeClr val="bg1"/>
              </a:buClr>
              <a:buNone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szkolenia dotyczące zrównoważonego rolnictwa, ochrony środowiska czy gospodarki odpadami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promowanie równości i przeciwdziałanie dyskryminacji – przyznanie uczelni Europejskiej Karty Naukowca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przyjęcie Planu Równości Płci dla UPWr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zwiększenie innowacyjności i tworzenie stabilnych miejsc pracy w ramach kryteriów HR Excellence in </a:t>
            </a:r>
            <a:r>
              <a:rPr lang="pl-PL" sz="1800" dirty="0" err="1">
                <a:solidFill>
                  <a:schemeClr val="bg1"/>
                </a:solidFill>
              </a:rPr>
              <a:t>Research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C96C6C-2706-438E-9B0E-2122C443A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9" y="4"/>
            <a:ext cx="2427414" cy="24234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2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E575B80-6B28-494A-9012-72C90F9EB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5" r="3845"/>
          <a:stretch/>
        </p:blipFill>
        <p:spPr>
          <a:xfrm>
            <a:off x="0" y="0"/>
            <a:ext cx="7391944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4A49954-31E0-47C9-8282-DEC4CDB01F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65" y="5"/>
            <a:ext cx="2176876" cy="2176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6965A73-6469-4640-8DE3-218A0783B947}"/>
              </a:ext>
            </a:extLst>
          </p:cNvPr>
          <p:cNvSpPr/>
          <p:nvPr/>
        </p:nvSpPr>
        <p:spPr>
          <a:xfrm rot="5400000">
            <a:off x="6362972" y="1028975"/>
            <a:ext cx="6857998" cy="480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zawartości 1">
            <a:extLst>
              <a:ext uri="{FF2B5EF4-FFF2-40B4-BE49-F238E27FC236}">
                <a16:creationId xmlns:a16="http://schemas.microsoft.com/office/drawing/2014/main" id="{F078B8C6-97D6-47E1-8F4D-54F52409D93B}"/>
              </a:ext>
            </a:extLst>
          </p:cNvPr>
          <p:cNvSpPr txBox="1">
            <a:spLocks/>
          </p:cNvSpPr>
          <p:nvPr/>
        </p:nvSpPr>
        <p:spPr>
          <a:xfrm>
            <a:off x="8112224" y="548680"/>
            <a:ext cx="3456384" cy="5904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opracowanie zdrowych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bezpiecznych tras rowerowych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badanie koncepcji smart </a:t>
            </a:r>
            <a:r>
              <a:rPr lang="pl-PL" sz="1800" dirty="0" err="1">
                <a:solidFill>
                  <a:schemeClr val="bg1"/>
                </a:solidFill>
              </a:rPr>
              <a:t>city</a:t>
            </a:r>
            <a:r>
              <a:rPr lang="pl-PL" sz="1800" dirty="0">
                <a:solidFill>
                  <a:schemeClr val="bg1"/>
                </a:solidFill>
              </a:rPr>
              <a:t> (zrównoważonego transportu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oparciu o pozycjonowanie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Big Data)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analiza jakości życia seniorów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środowisku miejskim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wspieranie dziedzictwa regionu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(organizacja Święta sera i wina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– promocja regionalnych produktów) oraz lokalnego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folkloru (zespół „</a:t>
            </a:r>
            <a:r>
              <a:rPr lang="pl-PL" sz="1800" dirty="0" err="1">
                <a:solidFill>
                  <a:schemeClr val="bg1"/>
                </a:solidFill>
              </a:rPr>
              <a:t>Jedliniok</a:t>
            </a:r>
            <a:r>
              <a:rPr lang="pl-PL" sz="1800" dirty="0">
                <a:solidFill>
                  <a:schemeClr val="bg1"/>
                </a:solidFill>
              </a:rPr>
              <a:t>”)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wolny dostęp do terenów uczelni oraz terenów zielonych (Park Pawłowicki)</a:t>
            </a:r>
          </a:p>
        </p:txBody>
      </p:sp>
    </p:spTree>
    <p:extLst>
      <p:ext uri="{BB962C8B-B14F-4D97-AF65-F5344CB8AC3E}">
        <p14:creationId xmlns:p14="http://schemas.microsoft.com/office/powerpoint/2010/main" val="8852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ADA03458-6B02-47AF-A7FF-CA6F49A90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-20455"/>
          <a:stretch/>
        </p:blipFill>
        <p:spPr>
          <a:xfrm>
            <a:off x="0" y="0"/>
            <a:ext cx="10286994" cy="685799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BB465F8-3342-4215-AFDF-1F16DB242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64" y="0"/>
            <a:ext cx="2176880" cy="2176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F0C2C05-96B9-4F3D-99C0-EF744EF85622}"/>
              </a:ext>
            </a:extLst>
          </p:cNvPr>
          <p:cNvSpPr/>
          <p:nvPr/>
        </p:nvSpPr>
        <p:spPr>
          <a:xfrm rot="5400000">
            <a:off x="6362972" y="1028975"/>
            <a:ext cx="6857998" cy="480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40CBA5F-3E6F-40E0-AB6D-D469F28B36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2224" y="548680"/>
            <a:ext cx="3456384" cy="5904656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ochrona gatunków: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Wrocławski Bank Nasienia Zwierząt Towarzyszących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oraz Dzikich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monitorowanie populacji nietoperzy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parki kieszonkowe w ramach projektu </a:t>
            </a:r>
            <a:r>
              <a:rPr lang="pl-PL" sz="1800" dirty="0" err="1">
                <a:solidFill>
                  <a:schemeClr val="bg1"/>
                </a:solidFill>
              </a:rPr>
              <a:t>GrowGreen</a:t>
            </a: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edukacja ekologiczna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mieszkańców regionu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(porady ekspertów,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warsztaty dla dzieci itp.)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Park Pawłowicki – ścieżka edukacyjna i arboretum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(ponad 200 gatunków drzew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krzewów, dąb pomnikowy)</a:t>
            </a:r>
          </a:p>
        </p:txBody>
      </p:sp>
    </p:spTree>
    <p:extLst>
      <p:ext uri="{BB962C8B-B14F-4D97-AF65-F5344CB8AC3E}">
        <p14:creationId xmlns:p14="http://schemas.microsoft.com/office/powerpoint/2010/main" val="20471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08A6553-698F-45E3-B9B2-32B38E1F77A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 r="18105" b="12692"/>
          <a:stretch/>
        </p:blipFill>
        <p:spPr>
          <a:xfrm>
            <a:off x="-132893" y="0"/>
            <a:ext cx="12324892" cy="6858002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E90CF5F-7B23-4A7A-9C61-4687F6121DB2}"/>
              </a:ext>
            </a:extLst>
          </p:cNvPr>
          <p:cNvSpPr/>
          <p:nvPr/>
        </p:nvSpPr>
        <p:spPr>
          <a:xfrm rot="5400000">
            <a:off x="6362972" y="1028975"/>
            <a:ext cx="6857998" cy="480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04D8001-BC91-4578-B3BF-8726847EE5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20" y="4"/>
            <a:ext cx="2423423" cy="2423423"/>
          </a:xfrm>
          <a:prstGeom prst="rect">
            <a:avLst/>
          </a:prstGeom>
        </p:spPr>
      </p:pic>
      <p:sp>
        <p:nvSpPr>
          <p:cNvPr id="11" name="Symbol zastępczy zawartości 1">
            <a:extLst>
              <a:ext uri="{FF2B5EF4-FFF2-40B4-BE49-F238E27FC236}">
                <a16:creationId xmlns:a16="http://schemas.microsoft.com/office/drawing/2014/main" id="{62B521F5-1442-4872-8562-FE589BDAFE69}"/>
              </a:ext>
            </a:extLst>
          </p:cNvPr>
          <p:cNvSpPr txBox="1">
            <a:spLocks/>
          </p:cNvSpPr>
          <p:nvPr/>
        </p:nvSpPr>
        <p:spPr>
          <a:xfrm>
            <a:off x="8112224" y="548680"/>
            <a:ext cx="3456384" cy="504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tabLst>
                <a:tab pos="180975" algn="l"/>
                <a:tab pos="357188" algn="l"/>
                <a:tab pos="538163" algn="l"/>
                <a:tab pos="714375" algn="l"/>
                <a:tab pos="896938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7800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38163" indent="-180975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◦"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14375" indent="-176213" algn="l" defTabSz="180000" rtl="0" fontAlgn="base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◦"/>
              <a:tabLst>
                <a:tab pos="179388" algn="l"/>
                <a:tab pos="358775" algn="l"/>
                <a:tab pos="539750" algn="l"/>
                <a:tab pos="719138" algn="l"/>
                <a:tab pos="1079500" algn="l"/>
              </a:tabLst>
              <a:defRPr sz="1400" kern="1200" spc="-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współpraca z regionalnymi i transgranicznymi ośrodkami naukowymi, organizacjami przedstawicielami lokalnych społeczności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realizacja projektu dotyczącego parku wokół zabytkowego Zamku Książ</a:t>
            </a: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podpisanie deklaracji dotyczącej zmiany klimatu i rozwoju zrównoważonej </a:t>
            </a:r>
            <a:r>
              <a:rPr lang="pl-PL" sz="1800" dirty="0" err="1">
                <a:solidFill>
                  <a:schemeClr val="bg1"/>
                </a:solidFill>
              </a:rPr>
              <a:t>biogospodarki</a:t>
            </a: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</a:rPr>
              <a:t>dołączenie do sojuszu dziewięciu europejskich uniwersytetów EU GREEN</a:t>
            </a:r>
          </a:p>
        </p:txBody>
      </p:sp>
    </p:spTree>
    <p:extLst>
      <p:ext uri="{BB962C8B-B14F-4D97-AF65-F5344CB8AC3E}">
        <p14:creationId xmlns:p14="http://schemas.microsoft.com/office/powerpoint/2010/main" val="32666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35375C08-A41A-4619-B1FA-46853F2DF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80854" flipH="1">
            <a:off x="3229146" y="3713619"/>
            <a:ext cx="2470648" cy="234990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84FA171-0168-46DB-86B4-0079EF7FE438}"/>
              </a:ext>
            </a:extLst>
          </p:cNvPr>
          <p:cNvSpPr/>
          <p:nvPr/>
        </p:nvSpPr>
        <p:spPr>
          <a:xfrm>
            <a:off x="0" y="-1"/>
            <a:ext cx="5334000" cy="23057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7158A276-8C3D-4A50-966C-D2B44F658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887681">
            <a:off x="217191" y="-207875"/>
            <a:ext cx="1998541" cy="18193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D32303C-ADCD-4E80-80CE-D2C8B88FC7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B5801C56-61A0-482B-A79B-95DCA5CC3C06}"/>
              </a:ext>
            </a:extLst>
          </p:cNvPr>
          <p:cNvSpPr/>
          <p:nvPr/>
        </p:nvSpPr>
        <p:spPr>
          <a:xfrm>
            <a:off x="501222" y="2741303"/>
            <a:ext cx="4475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132319"/>
                </a:solidFill>
                <a:latin typeface="+mj-lt"/>
              </a:rPr>
              <a:t>Podcast odpowiada na najbardziej nurtujące, kontrowersyjne i ważne społecznie pytania związane</a:t>
            </a:r>
            <a:br>
              <a:rPr lang="pl-PL" dirty="0">
                <a:solidFill>
                  <a:srgbClr val="132319"/>
                </a:solidFill>
                <a:latin typeface="+mj-lt"/>
              </a:rPr>
            </a:br>
            <a:r>
              <a:rPr lang="pl-PL" dirty="0">
                <a:solidFill>
                  <a:srgbClr val="132319"/>
                </a:solidFill>
                <a:latin typeface="+mj-lt"/>
              </a:rPr>
              <a:t>ze zrównoważonym rozwojem.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792AE59-C4F8-4313-9990-18BCD6A36F5A}"/>
              </a:ext>
            </a:extLst>
          </p:cNvPr>
          <p:cNvSpPr/>
          <p:nvPr/>
        </p:nvSpPr>
        <p:spPr>
          <a:xfrm>
            <a:off x="501222" y="4137551"/>
            <a:ext cx="3093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132319"/>
                </a:solidFill>
                <a:latin typeface="+mj-lt"/>
              </a:rPr>
              <a:t>Rozmawiamy z naszymi naukowcami m.in.</a:t>
            </a:r>
            <a:br>
              <a:rPr lang="pl-PL" dirty="0">
                <a:solidFill>
                  <a:srgbClr val="132319"/>
                </a:solidFill>
                <a:latin typeface="+mj-lt"/>
              </a:rPr>
            </a:br>
            <a:r>
              <a:rPr lang="pl-PL" dirty="0">
                <a:solidFill>
                  <a:srgbClr val="132319"/>
                </a:solidFill>
                <a:latin typeface="+mj-lt"/>
              </a:rPr>
              <a:t>o odnawialnych źródłach energii, sprawiedliwym dostępie do wody, bioróżnorodność gatunków </a:t>
            </a:r>
            <a:br>
              <a:rPr lang="pl-PL" dirty="0">
                <a:solidFill>
                  <a:srgbClr val="132319"/>
                </a:solidFill>
                <a:latin typeface="+mj-lt"/>
              </a:rPr>
            </a:br>
            <a:r>
              <a:rPr lang="pl-PL" dirty="0">
                <a:solidFill>
                  <a:srgbClr val="132319"/>
                </a:solidFill>
                <a:latin typeface="+mj-lt"/>
              </a:rPr>
              <a:t>i skróconych łańcuchach dostaw żywności.</a:t>
            </a:r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036E84CF-5278-4B4C-BB69-34B71ECEA2BC}"/>
              </a:ext>
            </a:extLst>
          </p:cNvPr>
          <p:cNvSpPr txBox="1">
            <a:spLocks/>
          </p:cNvSpPr>
          <p:nvPr/>
        </p:nvSpPr>
        <p:spPr>
          <a:xfrm>
            <a:off x="2404398" y="641302"/>
            <a:ext cx="2381083" cy="13267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Uczelniany podcast</a:t>
            </a:r>
            <a:br>
              <a:rPr lang="pl-PL" b="1" spc="100" dirty="0">
                <a:solidFill>
                  <a:schemeClr val="bg1"/>
                </a:solidFill>
              </a:rPr>
            </a:br>
            <a:endParaRPr lang="pl-PL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3170090-C591-4024-AA42-59C997532F9E}"/>
              </a:ext>
            </a:extLst>
          </p:cNvPr>
          <p:cNvSpPr/>
          <p:nvPr/>
        </p:nvSpPr>
        <p:spPr>
          <a:xfrm>
            <a:off x="0" y="0"/>
            <a:ext cx="25676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A60679BD-D385-4427-A71C-2D352042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40324" t="-768" r="50025" b="22419"/>
          <a:stretch/>
        </p:blipFill>
        <p:spPr>
          <a:xfrm>
            <a:off x="5231905" y="428334"/>
            <a:ext cx="6958166" cy="6037398"/>
          </a:xfrm>
          <a:prstGeom prst="rect">
            <a:avLst/>
          </a:prstGeom>
        </p:spPr>
      </p:pic>
      <p:sp>
        <p:nvSpPr>
          <p:cNvPr id="10" name="Tytuł 2">
            <a:extLst>
              <a:ext uri="{FF2B5EF4-FFF2-40B4-BE49-F238E27FC236}">
                <a16:creationId xmlns:a16="http://schemas.microsoft.com/office/drawing/2014/main" id="{76B3F6D4-705A-4779-8A36-B2D73F08D9FF}"/>
              </a:ext>
            </a:extLst>
          </p:cNvPr>
          <p:cNvSpPr txBox="1">
            <a:spLocks/>
          </p:cNvSpPr>
          <p:nvPr/>
        </p:nvSpPr>
        <p:spPr>
          <a:xfrm>
            <a:off x="6240016" y="138447"/>
            <a:ext cx="295232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1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EBC69E91-E35E-477E-A545-4C109799FBD6}"/>
              </a:ext>
            </a:extLst>
          </p:cNvPr>
          <p:cNvSpPr txBox="1">
            <a:spLocks/>
          </p:cNvSpPr>
          <p:nvPr/>
        </p:nvSpPr>
        <p:spPr>
          <a:xfrm>
            <a:off x="3359696" y="636729"/>
            <a:ext cx="295232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000" spc="100" dirty="0">
                <a:solidFill>
                  <a:srgbClr val="132319"/>
                </a:solidFill>
              </a:rPr>
              <a:t>mamy zielone pojęcie</a:t>
            </a:r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22FE5D75-B031-45E9-BAF7-6F787CE2EA00}"/>
              </a:ext>
            </a:extLst>
          </p:cNvPr>
          <p:cNvSpPr txBox="1">
            <a:spLocks/>
          </p:cNvSpPr>
          <p:nvPr/>
        </p:nvSpPr>
        <p:spPr>
          <a:xfrm>
            <a:off x="3359696" y="286487"/>
            <a:ext cx="7344816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Uniwersytet Przyrodniczy we Wrocławiu</a:t>
            </a: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id="{896B9BE9-88BB-44CB-87FD-DBF4814BCFF0}"/>
              </a:ext>
            </a:extLst>
          </p:cNvPr>
          <p:cNvSpPr txBox="1">
            <a:spLocks/>
          </p:cNvSpPr>
          <p:nvPr/>
        </p:nvSpPr>
        <p:spPr>
          <a:xfrm>
            <a:off x="6600055" y="1628800"/>
            <a:ext cx="4752529" cy="4522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rgbClr val="132319"/>
                </a:solidFill>
              </a:rPr>
              <a:t>Jesteśmy </a:t>
            </a:r>
            <a:r>
              <a:rPr lang="pl-PL" sz="1800" b="1" dirty="0">
                <a:solidFill>
                  <a:srgbClr val="132319"/>
                </a:solidFill>
              </a:rPr>
              <a:t>jedną z najlepszych specjalistycznych uczelni w Polsce. </a:t>
            </a:r>
            <a:r>
              <a:rPr lang="pl-PL" sz="1800" dirty="0">
                <a:solidFill>
                  <a:srgbClr val="132319"/>
                </a:solidFill>
              </a:rPr>
              <a:t>Prowadzimy kształcenie i badania w dziedzinie nauk rolniczych, ścisłych i przyrodniczych inżynieryjno-technicznych oraz społecznych. </a:t>
            </a:r>
          </a:p>
          <a:p>
            <a:endParaRPr lang="pl-PL" sz="1800" dirty="0">
              <a:solidFill>
                <a:srgbClr val="132319"/>
              </a:solidFill>
            </a:endParaRPr>
          </a:p>
          <a:p>
            <a:r>
              <a:rPr lang="pl-PL" sz="1800" dirty="0">
                <a:solidFill>
                  <a:srgbClr val="132319"/>
                </a:solidFill>
              </a:rPr>
              <a:t>Od kilku lat uczelnia notowana jest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w międzynarodowym Rankingu Szanghajskim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w kategorii najlepszych uczelni świata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w dziedzinach Food Science &amp; Technology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i </a:t>
            </a:r>
            <a:r>
              <a:rPr lang="pl-PL" sz="1800" dirty="0" err="1">
                <a:solidFill>
                  <a:srgbClr val="132319"/>
                </a:solidFill>
              </a:rPr>
              <a:t>Veterinary</a:t>
            </a:r>
            <a:r>
              <a:rPr lang="pl-PL" sz="1800" dirty="0">
                <a:solidFill>
                  <a:srgbClr val="132319"/>
                </a:solidFill>
              </a:rPr>
              <a:t> Science, a </a:t>
            </a:r>
            <a:r>
              <a:rPr lang="pl-PL" sz="1800" b="1" dirty="0">
                <a:solidFill>
                  <a:srgbClr val="132319"/>
                </a:solidFill>
              </a:rPr>
              <a:t>weterynaria, nauki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b="1" dirty="0">
                <a:solidFill>
                  <a:srgbClr val="132319"/>
                </a:solidFill>
              </a:rPr>
              <a:t>o żywności, geodezja i kartografia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b="1" dirty="0">
                <a:solidFill>
                  <a:srgbClr val="132319"/>
                </a:solidFill>
              </a:rPr>
              <a:t>oraz zootechnika </a:t>
            </a:r>
            <a:r>
              <a:rPr lang="pl-PL" sz="1800" dirty="0">
                <a:solidFill>
                  <a:srgbClr val="132319"/>
                </a:solidFill>
              </a:rPr>
              <a:t>znalazły się na krajowym podium kierunków studiów w rankingu „Perspektyw”.</a:t>
            </a:r>
            <a:endParaRPr lang="pl-PL" sz="1800" spc="100" dirty="0">
              <a:solidFill>
                <a:srgbClr val="132319"/>
              </a:solidFill>
            </a:endParaRPr>
          </a:p>
          <a:p>
            <a:pPr>
              <a:buClr>
                <a:schemeClr val="accent1"/>
              </a:buClr>
            </a:pPr>
            <a:endParaRPr lang="pl-PL" sz="1800" dirty="0">
              <a:solidFill>
                <a:srgbClr val="13231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19CC199-F41E-4ED7-9322-A78D758205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r="8293"/>
          <a:stretch/>
        </p:blipFill>
        <p:spPr>
          <a:xfrm>
            <a:off x="638727" y="1628800"/>
            <a:ext cx="5134575" cy="46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C9DF70E1-851F-4985-A569-B74894090B28}"/>
              </a:ext>
            </a:extLst>
          </p:cNvPr>
          <p:cNvSpPr/>
          <p:nvPr/>
        </p:nvSpPr>
        <p:spPr>
          <a:xfrm rot="5400000">
            <a:off x="5438873" y="78679"/>
            <a:ext cx="6861903" cy="6696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57540D-6CF8-4B49-B539-CCF717D6AC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9" r="10702"/>
          <a:stretch/>
        </p:blipFill>
        <p:spPr>
          <a:xfrm>
            <a:off x="0" y="0"/>
            <a:ext cx="6192688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5974420" y="80628"/>
            <a:ext cx="3195489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EAB9B93-5BD2-4E61-838D-6DB704646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40324" t="36113" r="50025" b="22418"/>
          <a:stretch/>
        </p:blipFill>
        <p:spPr>
          <a:xfrm>
            <a:off x="3962371" y="1831255"/>
            <a:ext cx="6958166" cy="3195489"/>
          </a:xfrm>
          <a:prstGeom prst="rect">
            <a:avLst/>
          </a:prstGeom>
        </p:spPr>
      </p:pic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4223792" y="2924944"/>
            <a:ext cx="6696745" cy="408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2800" b="1" spc="100" dirty="0">
                <a:solidFill>
                  <a:srgbClr val="000000"/>
                </a:solidFill>
              </a:rPr>
              <a:t>Inwestujemy w przyszłość</a:t>
            </a:r>
          </a:p>
        </p:txBody>
      </p:sp>
      <p:sp>
        <p:nvSpPr>
          <p:cNvPr id="17" name="Tytuł 2">
            <a:extLst>
              <a:ext uri="{FF2B5EF4-FFF2-40B4-BE49-F238E27FC236}">
                <a16:creationId xmlns:a16="http://schemas.microsoft.com/office/drawing/2014/main" id="{FF1576A4-7223-4EC8-B8EB-6F80687FA718}"/>
              </a:ext>
            </a:extLst>
          </p:cNvPr>
          <p:cNvSpPr txBox="1">
            <a:spLocks/>
          </p:cNvSpPr>
          <p:nvPr/>
        </p:nvSpPr>
        <p:spPr>
          <a:xfrm>
            <a:off x="4223792" y="3638345"/>
            <a:ext cx="6696745" cy="4708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2000" spc="100" dirty="0">
                <a:solidFill>
                  <a:srgbClr val="000000"/>
                </a:solidFill>
              </a:rPr>
              <a:t>– WSPÓŁPRACUJMY</a:t>
            </a:r>
          </a:p>
        </p:txBody>
      </p:sp>
    </p:spTree>
    <p:extLst>
      <p:ext uri="{BB962C8B-B14F-4D97-AF65-F5344CB8AC3E}">
        <p14:creationId xmlns:p14="http://schemas.microsoft.com/office/powerpoint/2010/main" val="23619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DE979B1F-E719-404C-B1F6-A654D614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r="16727"/>
          <a:stretch/>
        </p:blipFill>
        <p:spPr>
          <a:xfrm>
            <a:off x="6157616" y="0"/>
            <a:ext cx="6056312" cy="6858000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8EBA2716-6535-4497-9259-FB93C2437BAF}"/>
              </a:ext>
            </a:extLst>
          </p:cNvPr>
          <p:cNvSpPr/>
          <p:nvPr/>
        </p:nvSpPr>
        <p:spPr>
          <a:xfrm rot="5400000">
            <a:off x="8493250" y="-58388"/>
            <a:ext cx="1535785" cy="2598707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11C29EE-52EB-47AE-886B-5AC3AA8439B8}"/>
              </a:ext>
            </a:extLst>
          </p:cNvPr>
          <p:cNvSpPr/>
          <p:nvPr/>
        </p:nvSpPr>
        <p:spPr>
          <a:xfrm>
            <a:off x="603020" y="4950940"/>
            <a:ext cx="5132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  <a:buSzPct val="150000"/>
            </a:pPr>
            <a:r>
              <a:rPr lang="pl-PL" altLang="pl-PL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Kończymy budowę Centrum Innowacyjnych Technologii (CIT) w postaci sześciu kompleksów laboratoryjnych, które wyposażamy w aparaturę do prowadzenia przełomowych badań.</a:t>
            </a:r>
            <a:endParaRPr lang="pl-PL" altLang="pl-PL" b="1" dirty="0">
              <a:latin typeface="+mj-lt"/>
            </a:endParaRP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979D8C88-2D12-4887-B402-856091AB3D72}"/>
              </a:ext>
            </a:extLst>
          </p:cNvPr>
          <p:cNvSpPr txBox="1">
            <a:spLocks/>
          </p:cNvSpPr>
          <p:nvPr/>
        </p:nvSpPr>
        <p:spPr>
          <a:xfrm>
            <a:off x="675029" y="4172086"/>
            <a:ext cx="1127455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800" b="1" spc="100" dirty="0">
                <a:solidFill>
                  <a:srgbClr val="132319"/>
                </a:solidFill>
              </a:rPr>
              <a:t>CIT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753B3DF-FA16-4429-9FFF-822593097BE3}"/>
              </a:ext>
            </a:extLst>
          </p:cNvPr>
          <p:cNvSpPr/>
          <p:nvPr/>
        </p:nvSpPr>
        <p:spPr>
          <a:xfrm rot="5400000">
            <a:off x="1595967" y="-1608187"/>
            <a:ext cx="3765880" cy="69578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ADE1A8-94AE-441D-8461-6AA9EBA8CD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30050"/>
          <a:stretch/>
        </p:blipFill>
        <p:spPr>
          <a:xfrm>
            <a:off x="675029" y="-12220"/>
            <a:ext cx="6282478" cy="2996951"/>
          </a:xfrm>
          <a:prstGeom prst="rect">
            <a:avLst/>
          </a:prstGeom>
        </p:spPr>
      </p:pic>
      <p:sp>
        <p:nvSpPr>
          <p:cNvPr id="16" name="Tytuł 2">
            <a:extLst>
              <a:ext uri="{FF2B5EF4-FFF2-40B4-BE49-F238E27FC236}">
                <a16:creationId xmlns:a16="http://schemas.microsoft.com/office/drawing/2014/main" id="{E47C889B-F1D7-402E-90E3-4C098E1F8B10}"/>
              </a:ext>
            </a:extLst>
          </p:cNvPr>
          <p:cNvSpPr txBox="1">
            <a:spLocks/>
          </p:cNvSpPr>
          <p:nvPr/>
        </p:nvSpPr>
        <p:spPr>
          <a:xfrm>
            <a:off x="8037160" y="891940"/>
            <a:ext cx="2447965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600" spc="100" dirty="0"/>
              <a:t>INWESTYCJA</a:t>
            </a:r>
          </a:p>
          <a:p>
            <a:pPr algn="ctr"/>
            <a:r>
              <a:rPr lang="pl-PL" b="1" spc="100" dirty="0"/>
              <a:t>200 mln zł</a:t>
            </a:r>
          </a:p>
        </p:txBody>
      </p:sp>
    </p:spTree>
    <p:extLst>
      <p:ext uri="{BB962C8B-B14F-4D97-AF65-F5344CB8AC3E}">
        <p14:creationId xmlns:p14="http://schemas.microsoft.com/office/powerpoint/2010/main" val="41243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9523DC6-C304-4CB0-A800-4302431A1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9"/>
          <a:stretch/>
        </p:blipFill>
        <p:spPr>
          <a:xfrm>
            <a:off x="3241142" y="791"/>
            <a:ext cx="8975538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 rot="5400000">
            <a:off x="3980897" y="-1347579"/>
            <a:ext cx="4230205" cy="10182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B3EE79B6-147D-4BA3-978E-68479EC233CD}"/>
              </a:ext>
            </a:extLst>
          </p:cNvPr>
          <p:cNvSpPr txBox="1">
            <a:spLocks/>
          </p:cNvSpPr>
          <p:nvPr/>
        </p:nvSpPr>
        <p:spPr>
          <a:xfrm>
            <a:off x="1487488" y="2351011"/>
            <a:ext cx="9217024" cy="3160180"/>
          </a:xfrm>
          <a:prstGeom prst="rect">
            <a:avLst/>
          </a:prstGeom>
        </p:spPr>
        <p:txBody>
          <a:bodyPr vert="horz" lIns="0" tIns="0" rIns="0" bIns="0" numCol="2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28575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  <a:cs typeface="Arial"/>
              </a:rPr>
              <a:t>Ośrodek Badawczy Technologii</a:t>
            </a:r>
            <a:br>
              <a:rPr lang="pl-PL" sz="1800" dirty="0">
                <a:solidFill>
                  <a:schemeClr val="bg1"/>
                </a:solidFill>
                <a:cs typeface="Arial"/>
              </a:rPr>
            </a:br>
            <a:r>
              <a:rPr lang="pl-PL" sz="1800" dirty="0">
                <a:solidFill>
                  <a:schemeClr val="bg1"/>
                </a:solidFill>
                <a:cs typeface="Arial"/>
              </a:rPr>
              <a:t>Produkcji Roślinnej (</a:t>
            </a:r>
            <a:r>
              <a:rPr lang="pl-PL" sz="1800" b="1" dirty="0" err="1">
                <a:solidFill>
                  <a:schemeClr val="bg1"/>
                </a:solidFill>
                <a:cs typeface="Arial"/>
              </a:rPr>
              <a:t>Swojec</a:t>
            </a:r>
            <a:r>
              <a:rPr lang="pl-PL" sz="1800" dirty="0">
                <a:solidFill>
                  <a:schemeClr val="bg1"/>
                </a:solidFill>
                <a:cs typeface="Arial"/>
              </a:rPr>
              <a:t>)</a:t>
            </a:r>
          </a:p>
          <a:p>
            <a:pPr marL="514350" indent="-28575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  <a:cs typeface="Arial"/>
              </a:rPr>
              <a:t>Centrum Diagnostyki</a:t>
            </a:r>
            <a:br>
              <a:rPr lang="pl-PL" sz="1800" dirty="0">
                <a:solidFill>
                  <a:schemeClr val="bg1"/>
                </a:solidFill>
                <a:cs typeface="Arial"/>
              </a:rPr>
            </a:br>
            <a:r>
              <a:rPr lang="pl-PL" sz="1800" dirty="0">
                <a:solidFill>
                  <a:schemeClr val="bg1"/>
                </a:solidFill>
                <a:cs typeface="Arial"/>
              </a:rPr>
              <a:t>Chorób Roślin (</a:t>
            </a:r>
            <a:r>
              <a:rPr lang="pl-PL" sz="1800" b="1" dirty="0">
                <a:solidFill>
                  <a:schemeClr val="bg1"/>
                </a:solidFill>
                <a:cs typeface="Arial"/>
              </a:rPr>
              <a:t>Wrocław</a:t>
            </a:r>
            <a:r>
              <a:rPr lang="pl-PL" sz="1800" dirty="0">
                <a:solidFill>
                  <a:schemeClr val="bg1"/>
                </a:solidFill>
                <a:cs typeface="Arial"/>
              </a:rPr>
              <a:t>)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</a:p>
          <a:p>
            <a:pPr marL="514350" indent="-28575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  <a:cs typeface="Arial"/>
              </a:rPr>
              <a:t>Ośrodek Zaawansowanych</a:t>
            </a:r>
            <a:br>
              <a:rPr lang="pl-PL" sz="1800" dirty="0">
                <a:solidFill>
                  <a:schemeClr val="bg1"/>
                </a:solidFill>
                <a:cs typeface="Arial"/>
              </a:rPr>
            </a:br>
            <a:r>
              <a:rPr lang="pl-PL" sz="1800" dirty="0">
                <a:solidFill>
                  <a:schemeClr val="bg1"/>
                </a:solidFill>
                <a:cs typeface="Arial"/>
              </a:rPr>
              <a:t>Technologii Produkcji</a:t>
            </a:r>
            <a:br>
              <a:rPr lang="pl-PL" sz="1800" dirty="0">
                <a:solidFill>
                  <a:schemeClr val="bg1"/>
                </a:solidFill>
                <a:cs typeface="Arial"/>
              </a:rPr>
            </a:br>
            <a:r>
              <a:rPr lang="pl-PL" sz="1800" dirty="0">
                <a:solidFill>
                  <a:schemeClr val="bg1"/>
                </a:solidFill>
                <a:cs typeface="Arial"/>
              </a:rPr>
              <a:t>Ogrodniczej (</a:t>
            </a:r>
            <a:r>
              <a:rPr lang="pl-PL" sz="1800" b="1" dirty="0">
                <a:solidFill>
                  <a:schemeClr val="bg1"/>
                </a:solidFill>
                <a:cs typeface="Arial"/>
              </a:rPr>
              <a:t>Psary</a:t>
            </a:r>
            <a:r>
              <a:rPr lang="pl-PL" sz="1800" dirty="0">
                <a:solidFill>
                  <a:schemeClr val="bg1"/>
                </a:solidFill>
                <a:cs typeface="Arial"/>
              </a:rPr>
              <a:t>)</a:t>
            </a:r>
          </a:p>
          <a:p>
            <a:pPr marL="514350" indent="-28575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  <a:cs typeface="Arial"/>
              </a:rPr>
              <a:t>Centrum Biologii Stosowanej</a:t>
            </a:r>
            <a:br>
              <a:rPr lang="pl-PL" sz="1800" dirty="0">
                <a:solidFill>
                  <a:schemeClr val="bg1"/>
                </a:solidFill>
                <a:cs typeface="Arial"/>
              </a:rPr>
            </a:br>
            <a:r>
              <a:rPr lang="pl-PL" sz="1800" dirty="0">
                <a:solidFill>
                  <a:schemeClr val="bg1"/>
                </a:solidFill>
                <a:cs typeface="Arial"/>
              </a:rPr>
              <a:t>oraz Innowacyjnych Technologii Produkcji Żywności (</a:t>
            </a:r>
            <a:r>
              <a:rPr lang="pl-PL" sz="1800" b="1" dirty="0">
                <a:solidFill>
                  <a:schemeClr val="bg1"/>
                </a:solidFill>
                <a:cs typeface="Arial"/>
              </a:rPr>
              <a:t>Wrocław</a:t>
            </a:r>
            <a:r>
              <a:rPr lang="pl-PL" sz="1800" dirty="0">
                <a:solidFill>
                  <a:schemeClr val="bg1"/>
                </a:solidFill>
                <a:cs typeface="Arial"/>
              </a:rPr>
              <a:t>)</a:t>
            </a:r>
          </a:p>
          <a:p>
            <a:pPr marL="514350" indent="-28575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  <a:cs typeface="Arial"/>
              </a:rPr>
              <a:t>Centrum Produktu Regionalnego (</a:t>
            </a:r>
            <a:r>
              <a:rPr lang="pl-PL" sz="1800" b="1" dirty="0">
                <a:solidFill>
                  <a:schemeClr val="bg1"/>
                </a:solidFill>
                <a:cs typeface="Arial"/>
              </a:rPr>
              <a:t>Pawłowice</a:t>
            </a:r>
            <a:r>
              <a:rPr lang="pl-PL" sz="1800" dirty="0">
                <a:solidFill>
                  <a:schemeClr val="bg1"/>
                </a:solidFill>
                <a:cs typeface="Arial"/>
              </a:rPr>
              <a:t>) </a:t>
            </a:r>
          </a:p>
          <a:p>
            <a:pPr marL="514350" indent="-28575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bg1"/>
                </a:solidFill>
                <a:cs typeface="Arial"/>
              </a:rPr>
              <a:t>Centrum Eksperymentalnych Zakażeń Zwierząt (</a:t>
            </a:r>
            <a:r>
              <a:rPr lang="pl-PL" sz="1800" b="1" dirty="0">
                <a:solidFill>
                  <a:schemeClr val="bg1"/>
                </a:solidFill>
                <a:cs typeface="Arial"/>
              </a:rPr>
              <a:t>Wrocław</a:t>
            </a:r>
            <a:r>
              <a:rPr lang="pl-PL" sz="1800" dirty="0">
                <a:solidFill>
                  <a:schemeClr val="bg1"/>
                </a:solidFill>
                <a:cs typeface="Arial"/>
              </a:rPr>
              <a:t>)</a:t>
            </a: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26488D5A-E87E-4B55-8A83-2466695359C8}"/>
              </a:ext>
            </a:extLst>
          </p:cNvPr>
          <p:cNvSpPr txBox="1">
            <a:spLocks/>
          </p:cNvSpPr>
          <p:nvPr/>
        </p:nvSpPr>
        <p:spPr>
          <a:xfrm>
            <a:off x="1004518" y="465771"/>
            <a:ext cx="1753654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3600" b="1" spc="100" dirty="0">
                <a:solidFill>
                  <a:srgbClr val="000000"/>
                </a:solidFill>
              </a:rPr>
              <a:t>6 </a:t>
            </a:r>
            <a:r>
              <a:rPr lang="pl-PL" sz="1600" spc="100" dirty="0">
                <a:solidFill>
                  <a:srgbClr val="000000"/>
                </a:solidFill>
              </a:rPr>
              <a:t>OŚRODKÓW</a:t>
            </a:r>
          </a:p>
        </p:txBody>
      </p:sp>
    </p:spTree>
    <p:extLst>
      <p:ext uri="{BB962C8B-B14F-4D97-AF65-F5344CB8AC3E}">
        <p14:creationId xmlns:p14="http://schemas.microsoft.com/office/powerpoint/2010/main" val="8291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71C58D3-5FE6-49A6-89E9-243DAA0A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r="25812"/>
          <a:stretch/>
        </p:blipFill>
        <p:spPr>
          <a:xfrm>
            <a:off x="7220265" y="0"/>
            <a:ext cx="4256987" cy="586829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-1424812" y="3748085"/>
            <a:ext cx="3542117" cy="698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695400" y="708568"/>
            <a:ext cx="7056784" cy="9922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pl-PL" b="1" spc="100" dirty="0">
                <a:solidFill>
                  <a:srgbClr val="132319"/>
                </a:solidFill>
              </a:rPr>
              <a:t>CIT – współpraca z biznesem</a:t>
            </a:r>
          </a:p>
          <a:p>
            <a:r>
              <a:rPr lang="pl-PL" sz="1600" spc="100" dirty="0">
                <a:solidFill>
                  <a:srgbClr val="132319"/>
                </a:solidFill>
              </a:rPr>
              <a:t>BADANIA NAUKOWE / PROJEKTY B+R / USŁUGI B+R /</a:t>
            </a:r>
            <a:br>
              <a:rPr lang="pl-PL" sz="1600" spc="100" dirty="0">
                <a:solidFill>
                  <a:srgbClr val="132319"/>
                </a:solidFill>
              </a:rPr>
            </a:br>
            <a:r>
              <a:rPr lang="pl-PL" sz="1600" spc="100" dirty="0">
                <a:solidFill>
                  <a:srgbClr val="132319"/>
                </a:solidFill>
              </a:rPr>
              <a:t>USŁUGI LABORATORYJNE / SZKOLENIA </a:t>
            </a:r>
          </a:p>
          <a:p>
            <a:endParaRPr lang="pl-PL" b="1" spc="100" dirty="0">
              <a:solidFill>
                <a:srgbClr val="132319"/>
              </a:solidFill>
            </a:endParaRPr>
          </a:p>
          <a:p>
            <a:r>
              <a:rPr lang="pl-PL" b="1" spc="100" dirty="0">
                <a:solidFill>
                  <a:srgbClr val="132319"/>
                </a:solidFill>
              </a:rPr>
              <a:t> </a:t>
            </a:r>
          </a:p>
        </p:txBody>
      </p:sp>
      <p:sp>
        <p:nvSpPr>
          <p:cNvPr id="17" name="Tytuł 2">
            <a:extLst>
              <a:ext uri="{FF2B5EF4-FFF2-40B4-BE49-F238E27FC236}">
                <a16:creationId xmlns:a16="http://schemas.microsoft.com/office/drawing/2014/main" id="{FF1576A4-7223-4EC8-B8EB-6F80687FA718}"/>
              </a:ext>
            </a:extLst>
          </p:cNvPr>
          <p:cNvSpPr txBox="1">
            <a:spLocks/>
          </p:cNvSpPr>
          <p:nvPr/>
        </p:nvSpPr>
        <p:spPr>
          <a:xfrm>
            <a:off x="1181195" y="2326179"/>
            <a:ext cx="5706893" cy="32308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analizy laboratoryjne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kompleksowe usługi B+R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projektowanie i realizacja eksperymentów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opracowanie nowych lub ulepszonych metod, receptur, technologii, innowacyjnych produktów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testowanie urządzeń, linii produkcyjnych, środków produkcji, produktów (preparatów, leków, szczepionek, związków chemicznych itp.)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weryfikacja w skali technicznej i półtechnicznej wyników uzyskanych w skali laboratoryjnej </a:t>
            </a: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132319"/>
                </a:solidFill>
              </a:rPr>
              <a:t>szkolenia i warsztaty </a:t>
            </a:r>
          </a:p>
        </p:txBody>
      </p:sp>
      <p:sp>
        <p:nvSpPr>
          <p:cNvPr id="18" name="Tytuł 2">
            <a:extLst>
              <a:ext uri="{FF2B5EF4-FFF2-40B4-BE49-F238E27FC236}">
                <a16:creationId xmlns:a16="http://schemas.microsoft.com/office/drawing/2014/main" id="{C4877AC5-8D7F-4F99-84D5-5FA3F0F67C11}"/>
              </a:ext>
            </a:extLst>
          </p:cNvPr>
          <p:cNvSpPr txBox="1">
            <a:spLocks/>
          </p:cNvSpPr>
          <p:nvPr/>
        </p:nvSpPr>
        <p:spPr>
          <a:xfrm>
            <a:off x="7536160" y="5170248"/>
            <a:ext cx="367240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l-PL" sz="1600" spc="100" dirty="0">
                <a:solidFill>
                  <a:schemeClr val="bg1"/>
                </a:solidFill>
              </a:rPr>
              <a:t>OFERTA WSPÓŁPRACY</a:t>
            </a:r>
          </a:p>
        </p:txBody>
      </p:sp>
    </p:spTree>
    <p:extLst>
      <p:ext uri="{BB962C8B-B14F-4D97-AF65-F5344CB8AC3E}">
        <p14:creationId xmlns:p14="http://schemas.microsoft.com/office/powerpoint/2010/main" val="37052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A18F7F-047A-44E8-8F06-78C546BA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30961" r="22038" b="-1"/>
          <a:stretch/>
        </p:blipFill>
        <p:spPr>
          <a:xfrm>
            <a:off x="-20757" y="1"/>
            <a:ext cx="5533732" cy="4372924"/>
          </a:xfrm>
          <a:prstGeom prst="rect">
            <a:avLst/>
          </a:prstGeom>
        </p:spPr>
      </p:pic>
      <p:pic>
        <p:nvPicPr>
          <p:cNvPr id="4" name="Grafika 3" descr="Nakrycie stołu">
            <a:extLst>
              <a:ext uri="{FF2B5EF4-FFF2-40B4-BE49-F238E27FC236}">
                <a16:creationId xmlns:a16="http://schemas.microsoft.com/office/drawing/2014/main" id="{C9748130-A79E-46F8-97A3-DBA070605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773" y="4932716"/>
            <a:ext cx="914400" cy="914400"/>
          </a:xfrm>
          <a:prstGeom prst="rect">
            <a:avLst/>
          </a:prstGeom>
        </p:spPr>
      </p:pic>
      <p:pic>
        <p:nvPicPr>
          <p:cNvPr id="6" name="Grafika 5" descr="Butelka">
            <a:extLst>
              <a:ext uri="{FF2B5EF4-FFF2-40B4-BE49-F238E27FC236}">
                <a16:creationId xmlns:a16="http://schemas.microsoft.com/office/drawing/2014/main" id="{8C403393-0F80-4FE1-A373-5E8B50565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4129" y="4887667"/>
            <a:ext cx="914400" cy="914400"/>
          </a:xfrm>
          <a:prstGeom prst="rect">
            <a:avLst/>
          </a:prstGeom>
        </p:spPr>
      </p:pic>
      <p:pic>
        <p:nvPicPr>
          <p:cNvPr id="20" name="Grafika 19" descr="Klasa">
            <a:extLst>
              <a:ext uri="{FF2B5EF4-FFF2-40B4-BE49-F238E27FC236}">
                <a16:creationId xmlns:a16="http://schemas.microsoft.com/office/drawing/2014/main" id="{4AAC2585-E41C-41EF-827F-75F240D6F9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8384" y="4933591"/>
            <a:ext cx="805625" cy="805625"/>
          </a:xfrm>
          <a:prstGeom prst="rect">
            <a:avLst/>
          </a:prstGeom>
        </p:spPr>
      </p:pic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593146" y="515253"/>
            <a:ext cx="3352197" cy="408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U Przyrodników</a:t>
            </a:r>
            <a:br>
              <a:rPr lang="pl-PL" b="1" spc="100" dirty="0">
                <a:solidFill>
                  <a:schemeClr val="bg1"/>
                </a:solidFill>
              </a:rPr>
            </a:br>
            <a:r>
              <a:rPr lang="pl-PL" b="1" spc="100" dirty="0">
                <a:solidFill>
                  <a:schemeClr val="bg1"/>
                </a:solidFill>
              </a:rPr>
              <a:t>– prosta spółka akcyjna </a:t>
            </a: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83D18AFD-6932-425D-9BD4-4BFE1504F212}"/>
              </a:ext>
            </a:extLst>
          </p:cNvPr>
          <p:cNvSpPr txBox="1">
            <a:spLocks/>
          </p:cNvSpPr>
          <p:nvPr/>
        </p:nvSpPr>
        <p:spPr>
          <a:xfrm>
            <a:off x="388168" y="5644867"/>
            <a:ext cx="1555225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600" spc="100" dirty="0">
                <a:solidFill>
                  <a:srgbClr val="132319"/>
                </a:solidFill>
              </a:rPr>
              <a:t>RESTAURACJE</a:t>
            </a:r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AF93CF35-23C4-4406-A8A7-2113080511BD}"/>
              </a:ext>
            </a:extLst>
          </p:cNvPr>
          <p:cNvSpPr txBox="1">
            <a:spLocks/>
          </p:cNvSpPr>
          <p:nvPr/>
        </p:nvSpPr>
        <p:spPr>
          <a:xfrm>
            <a:off x="2110577" y="5644866"/>
            <a:ext cx="1355143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600" spc="100" dirty="0">
                <a:solidFill>
                  <a:srgbClr val="132319"/>
                </a:solidFill>
              </a:rPr>
              <a:t>WINOTEKA</a:t>
            </a: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3EA03B01-036F-453E-92A7-CD86D737AE49}"/>
              </a:ext>
            </a:extLst>
          </p:cNvPr>
          <p:cNvSpPr txBox="1">
            <a:spLocks/>
          </p:cNvSpPr>
          <p:nvPr/>
        </p:nvSpPr>
        <p:spPr>
          <a:xfrm>
            <a:off x="3630091" y="5644865"/>
            <a:ext cx="1355143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1600" spc="100" dirty="0">
                <a:solidFill>
                  <a:srgbClr val="132319"/>
                </a:solidFill>
              </a:rPr>
              <a:t>SZKOLENIA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B4AEB6B-0995-42FA-B540-1D4F38C3CEB0}"/>
              </a:ext>
            </a:extLst>
          </p:cNvPr>
          <p:cNvSpPr/>
          <p:nvPr/>
        </p:nvSpPr>
        <p:spPr>
          <a:xfrm rot="5400000">
            <a:off x="5413996" y="55075"/>
            <a:ext cx="6901905" cy="6703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2">
            <a:extLst>
              <a:ext uri="{FF2B5EF4-FFF2-40B4-BE49-F238E27FC236}">
                <a16:creationId xmlns:a16="http://schemas.microsoft.com/office/drawing/2014/main" id="{1937F5FE-AAB5-4696-B548-D21BE83482A8}"/>
              </a:ext>
            </a:extLst>
          </p:cNvPr>
          <p:cNvSpPr txBox="1">
            <a:spLocks/>
          </p:cNvSpPr>
          <p:nvPr/>
        </p:nvSpPr>
        <p:spPr>
          <a:xfrm>
            <a:off x="6198254" y="718989"/>
            <a:ext cx="5400600" cy="33959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UPWr głównym udziałowcem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– szukamy partnerów biznesowych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działalność komercyjna w branży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hotelarsko-gastronomicznej (</a:t>
            </a:r>
            <a:r>
              <a:rPr lang="pl-PL" sz="1800" dirty="0" err="1">
                <a:solidFill>
                  <a:schemeClr val="bg1"/>
                </a:solidFill>
              </a:rPr>
              <a:t>HoReCa</a:t>
            </a:r>
            <a:r>
              <a:rPr lang="pl-PL" sz="1800" dirty="0">
                <a:solidFill>
                  <a:schemeClr val="bg1"/>
                </a:solidFill>
              </a:rPr>
              <a:t>)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z wykorzystaniem potencjału zespołu pałacowego Wrocław-Pawłowice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zespół restauracji promujący nowoczesną sztukę kulinarną i innowacyjne rozwiązania w branży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winiarnia i </a:t>
            </a:r>
            <a:r>
              <a:rPr lang="pl-PL" sz="1800" dirty="0" err="1">
                <a:solidFill>
                  <a:schemeClr val="bg1"/>
                </a:solidFill>
              </a:rPr>
              <a:t>winoteka</a:t>
            </a:r>
            <a:r>
              <a:rPr lang="pl-PL" sz="1800" dirty="0">
                <a:solidFill>
                  <a:schemeClr val="bg1"/>
                </a:solidFill>
              </a:rPr>
              <a:t> promująca wina dolnośląskie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wiedzę naukowców UPWr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działalność zgodna z wartościami uczelni: zdrowy styl życia, nowoczesne rozwiązania, poszanowanie tradycji, cele zrównoważonego rozwoju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zaplecze do szkolenia studentów </a:t>
            </a:r>
          </a:p>
        </p:txBody>
      </p:sp>
    </p:spTree>
    <p:extLst>
      <p:ext uri="{BB962C8B-B14F-4D97-AF65-F5344CB8AC3E}">
        <p14:creationId xmlns:p14="http://schemas.microsoft.com/office/powerpoint/2010/main" val="7399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742805F-0A34-4546-B46C-93A88F24E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9"/>
          <a:stretch/>
        </p:blipFill>
        <p:spPr>
          <a:xfrm>
            <a:off x="4486300" y="2145571"/>
            <a:ext cx="7705700" cy="3102347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199456" y="1977831"/>
            <a:ext cx="2950826" cy="1153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  <a:buFont typeface="Arial" pitchFamily="34" charset="0"/>
              <a:buNone/>
            </a:pPr>
            <a:r>
              <a:rPr lang="pl-PL" sz="2800" b="1" dirty="0">
                <a:solidFill>
                  <a:srgbClr val="132319"/>
                </a:solidFill>
                <a:latin typeface="+mj-lt"/>
              </a:rPr>
              <a:t>Dziękuję bardzo za uwagę</a:t>
            </a:r>
          </a:p>
        </p:txBody>
      </p:sp>
      <p:sp>
        <p:nvSpPr>
          <p:cNvPr id="11" name="Tytuł 2">
            <a:extLst>
              <a:ext uri="{FF2B5EF4-FFF2-40B4-BE49-F238E27FC236}">
                <a16:creationId xmlns:a16="http://schemas.microsoft.com/office/drawing/2014/main" id="{4E9BABE2-2AF3-404D-AC77-C006B91C8B25}"/>
              </a:ext>
            </a:extLst>
          </p:cNvPr>
          <p:cNvSpPr txBox="1">
            <a:spLocks/>
          </p:cNvSpPr>
          <p:nvPr/>
        </p:nvSpPr>
        <p:spPr>
          <a:xfrm>
            <a:off x="5350396" y="5323239"/>
            <a:ext cx="2689819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100" dirty="0">
                <a:solidFill>
                  <a:srgbClr val="132319"/>
                </a:solidFill>
              </a:rPr>
              <a:t>WWW.UPWR.EDU.PL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7D3BFC0D-56CD-4CDF-8388-8ADEA3B79264}"/>
              </a:ext>
            </a:extLst>
          </p:cNvPr>
          <p:cNvSpPr/>
          <p:nvPr/>
        </p:nvSpPr>
        <p:spPr>
          <a:xfrm rot="5400000">
            <a:off x="2451229" y="3482161"/>
            <a:ext cx="1935425" cy="3142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ymbol zastępczy tekstu 2"/>
          <p:cNvSpPr>
            <a:spLocks noGrp="1"/>
          </p:cNvSpPr>
          <p:nvPr>
            <p:ph type="body" sz="quarter" idx="26"/>
          </p:nvPr>
        </p:nvSpPr>
        <p:spPr>
          <a:xfrm>
            <a:off x="2207568" y="4653136"/>
            <a:ext cx="2358327" cy="9403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1800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2400"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algn="ctr"/>
            <a:r>
              <a:rPr lang="pl-PL" sz="2000" dirty="0">
                <a:solidFill>
                  <a:schemeClr val="bg1"/>
                </a:solidFill>
              </a:rPr>
              <a:t>UPWr zaprasza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do współpracy</a:t>
            </a:r>
          </a:p>
        </p:txBody>
      </p:sp>
    </p:spTree>
    <p:extLst>
      <p:ext uri="{BB962C8B-B14F-4D97-AF65-F5344CB8AC3E}">
        <p14:creationId xmlns:p14="http://schemas.microsoft.com/office/powerpoint/2010/main" val="6552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>
            <a:off x="0" y="-724"/>
            <a:ext cx="25676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26488D5A-E87E-4B55-8A83-2466695359C8}"/>
              </a:ext>
            </a:extLst>
          </p:cNvPr>
          <p:cNvSpPr txBox="1">
            <a:spLocks/>
          </p:cNvSpPr>
          <p:nvPr/>
        </p:nvSpPr>
        <p:spPr>
          <a:xfrm>
            <a:off x="3968738" y="877350"/>
            <a:ext cx="3783445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800" b="1" spc="100" dirty="0">
                <a:solidFill>
                  <a:srgbClr val="132319"/>
                </a:solidFill>
              </a:rPr>
              <a:t>Ponad 70 lat historii</a:t>
            </a:r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B3EE79B6-147D-4BA3-978E-68479EC233CD}"/>
              </a:ext>
            </a:extLst>
          </p:cNvPr>
          <p:cNvSpPr txBox="1">
            <a:spLocks/>
          </p:cNvSpPr>
          <p:nvPr/>
        </p:nvSpPr>
        <p:spPr>
          <a:xfrm>
            <a:off x="3968739" y="1630068"/>
            <a:ext cx="7488832" cy="24409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rgbClr val="132319"/>
                </a:solidFill>
              </a:rPr>
              <a:t>Uniwersytet Przyrodniczy we Wrocławiu swoją historią sięga tradycji lwowskich uczelni. W 1951 roku z powołanych po wojnie Uniwersytetu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i Politechniki wyodrębniła się samodzielna uczelnia – Wyższa Szkoła Rolnicza, która od 1972 roku funkcjonowała jako Akademia Rolnicza,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a od 2006 roku jako Uniwersytet Przyrodniczy we Wrocławiu.</a:t>
            </a:r>
            <a:endParaRPr lang="pl-PL" sz="1800" spc="100" dirty="0">
              <a:solidFill>
                <a:srgbClr val="132319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7989AF-55FD-4465-BF50-DD603A18F2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39" y="3109598"/>
            <a:ext cx="8028129" cy="329118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927E8DC-BF7B-4078-8128-917361ED8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1" y="2318265"/>
            <a:ext cx="2664296" cy="2013643"/>
          </a:xfrm>
          <a:prstGeom prst="rect">
            <a:avLst/>
          </a:prstGeom>
          <a:effectLst>
            <a:innerShdw blurRad="12700">
              <a:prstClr val="black"/>
            </a:inn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48903326-5CED-401E-A5B7-34AE32BE8A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2" y="4483175"/>
            <a:ext cx="2664296" cy="1879280"/>
          </a:xfrm>
          <a:prstGeom prst="rect">
            <a:avLst/>
          </a:prstGeom>
          <a:effectLst>
            <a:innerShdw blurRad="12700">
              <a:prstClr val="black"/>
            </a:inn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B6A40A6-9C19-4BA1-8C18-149B3E7677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1" y="374049"/>
            <a:ext cx="2664296" cy="1789421"/>
          </a:xfrm>
          <a:prstGeom prst="rect">
            <a:avLst/>
          </a:prstGeom>
          <a:effectLst>
            <a:innerShdw blurRad="127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60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az 53">
            <a:extLst>
              <a:ext uri="{FF2B5EF4-FFF2-40B4-BE49-F238E27FC236}">
                <a16:creationId xmlns:a16="http://schemas.microsoft.com/office/drawing/2014/main" id="{DE23D0FE-941F-4629-96C6-4E123DBD8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/>
          <a:stretch/>
        </p:blipFill>
        <p:spPr>
          <a:xfrm>
            <a:off x="2613336" y="0"/>
            <a:ext cx="9616571" cy="6858000"/>
          </a:xfrm>
          <a:prstGeom prst="rect">
            <a:avLst/>
          </a:prstGeom>
        </p:spPr>
      </p:pic>
      <p:sp>
        <p:nvSpPr>
          <p:cNvPr id="47" name="Prostokąt 46">
            <a:extLst>
              <a:ext uri="{FF2B5EF4-FFF2-40B4-BE49-F238E27FC236}">
                <a16:creationId xmlns:a16="http://schemas.microsoft.com/office/drawing/2014/main" id="{3DDD8ED9-DF04-450B-996D-EA98EFE0B611}"/>
              </a:ext>
            </a:extLst>
          </p:cNvPr>
          <p:cNvSpPr/>
          <p:nvPr/>
        </p:nvSpPr>
        <p:spPr>
          <a:xfrm>
            <a:off x="8060723" y="3798533"/>
            <a:ext cx="1611013" cy="2506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63886F8-977C-4845-85D9-9C1E68249540}"/>
              </a:ext>
            </a:extLst>
          </p:cNvPr>
          <p:cNvSpPr/>
          <p:nvPr/>
        </p:nvSpPr>
        <p:spPr>
          <a:xfrm>
            <a:off x="3853387" y="1248564"/>
            <a:ext cx="3609436" cy="1278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F565094-8D40-4245-982F-F832A48BDB45}"/>
              </a:ext>
            </a:extLst>
          </p:cNvPr>
          <p:cNvSpPr/>
          <p:nvPr/>
        </p:nvSpPr>
        <p:spPr>
          <a:xfrm>
            <a:off x="3835411" y="2646320"/>
            <a:ext cx="5836325" cy="1029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FBFAC63-D720-4309-9E78-48CA3CCFF20E}"/>
              </a:ext>
            </a:extLst>
          </p:cNvPr>
          <p:cNvSpPr/>
          <p:nvPr/>
        </p:nvSpPr>
        <p:spPr>
          <a:xfrm>
            <a:off x="9820279" y="2646320"/>
            <a:ext cx="1952630" cy="366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851C86F-1C8D-4EE0-8D36-FBF932A45776}"/>
              </a:ext>
            </a:extLst>
          </p:cNvPr>
          <p:cNvSpPr/>
          <p:nvPr/>
        </p:nvSpPr>
        <p:spPr>
          <a:xfrm>
            <a:off x="10124675" y="1256012"/>
            <a:ext cx="1643723" cy="1270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CA69E00-6A99-42FB-9A95-92D84252B71E}"/>
              </a:ext>
            </a:extLst>
          </p:cNvPr>
          <p:cNvSpPr/>
          <p:nvPr/>
        </p:nvSpPr>
        <p:spPr>
          <a:xfrm>
            <a:off x="10263490" y="1341219"/>
            <a:ext cx="215586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  <a:endParaRPr lang="pl-PL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l-PL" sz="1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WYDZIAŁÓW</a:t>
            </a:r>
            <a:endParaRPr lang="pl-PL" sz="16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07D242F-A958-41AF-88C0-0EFB6D7C663A}"/>
              </a:ext>
            </a:extLst>
          </p:cNvPr>
          <p:cNvSpPr/>
          <p:nvPr/>
        </p:nvSpPr>
        <p:spPr>
          <a:xfrm>
            <a:off x="7610179" y="1254316"/>
            <a:ext cx="2363534" cy="12726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EED71A9-A19A-4341-8DC4-70704A0A5579}"/>
              </a:ext>
            </a:extLst>
          </p:cNvPr>
          <p:cNvSpPr/>
          <p:nvPr/>
        </p:nvSpPr>
        <p:spPr>
          <a:xfrm>
            <a:off x="402311" y="1239470"/>
            <a:ext cx="3303720" cy="2436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Shape 2">
            <a:extLst>
              <a:ext uri="{FF2B5EF4-FFF2-40B4-BE49-F238E27FC236}">
                <a16:creationId xmlns:a16="http://schemas.microsoft.com/office/drawing/2014/main" id="{88A4D941-2800-47D3-90B6-54600DFF88B2}"/>
              </a:ext>
            </a:extLst>
          </p:cNvPr>
          <p:cNvSpPr txBox="1"/>
          <p:nvPr/>
        </p:nvSpPr>
        <p:spPr>
          <a:xfrm>
            <a:off x="407368" y="3802968"/>
            <a:ext cx="2636243" cy="1263239"/>
          </a:xfrm>
          <a:prstGeom prst="rect">
            <a:avLst/>
          </a:prstGeom>
          <a:solidFill>
            <a:schemeClr val="accent1"/>
          </a:solidFill>
          <a:ln w="25560">
            <a:noFill/>
            <a:round/>
          </a:ln>
        </p:spPr>
        <p:txBody>
          <a:bodyPr lIns="0" tIns="0" rIns="0" bIns="0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pl-PL" sz="1200" strike="noStrike" spc="-2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5292F85-152B-49A8-9BB8-E56571CC79E4}"/>
              </a:ext>
            </a:extLst>
          </p:cNvPr>
          <p:cNvSpPr/>
          <p:nvPr/>
        </p:nvSpPr>
        <p:spPr>
          <a:xfrm>
            <a:off x="455963" y="1201568"/>
            <a:ext cx="3127065" cy="665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dirty="0">
                <a:solidFill>
                  <a:schemeClr val="bg1"/>
                </a:solidFill>
                <a:latin typeface="+mn-lt"/>
              </a:rPr>
              <a:t>ROK ZAŁOŻENIA </a:t>
            </a:r>
            <a:r>
              <a:rPr lang="pl-PL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1951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8CA85B0-B25D-403B-BB5E-CCD3C08EE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42" y="1953686"/>
            <a:ext cx="1886871" cy="518801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BD9DA814-FEBB-44DF-97DF-4E7425379455}"/>
              </a:ext>
            </a:extLst>
          </p:cNvPr>
          <p:cNvSpPr/>
          <p:nvPr/>
        </p:nvSpPr>
        <p:spPr>
          <a:xfrm>
            <a:off x="263874" y="2622449"/>
            <a:ext cx="164753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745</a:t>
            </a:r>
            <a:br>
              <a:rPr lang="pl-PL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l-PL" sz="1200" dirty="0">
                <a:solidFill>
                  <a:schemeClr val="bg1"/>
                </a:solidFill>
                <a:latin typeface="+mj-lt"/>
              </a:rPr>
              <a:t>NAUCZYCIELI </a:t>
            </a:r>
            <a:r>
              <a:rPr lang="pl-PL" sz="1100" dirty="0">
                <a:solidFill>
                  <a:schemeClr val="bg1"/>
                </a:solidFill>
                <a:latin typeface="+mj-lt"/>
              </a:rPr>
              <a:t>AKADEMICKICH</a:t>
            </a:r>
            <a:endParaRPr lang="pl-PL" sz="12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880C289-8A39-4AFC-BADF-3FCBA584DBC8}"/>
              </a:ext>
            </a:extLst>
          </p:cNvPr>
          <p:cNvSpPr/>
          <p:nvPr/>
        </p:nvSpPr>
        <p:spPr>
          <a:xfrm>
            <a:off x="7821226" y="1340768"/>
            <a:ext cx="2575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30</a:t>
            </a:r>
            <a:br>
              <a:rPr lang="pl-PL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+mj-lt"/>
              </a:rPr>
              <a:t>KIERUNKÓW STUDIÓW</a:t>
            </a:r>
            <a:endParaRPr lang="pl-PL" sz="20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5DA7194D-EB62-4D93-97C0-8A70E235A377}"/>
              </a:ext>
            </a:extLst>
          </p:cNvPr>
          <p:cNvSpPr/>
          <p:nvPr/>
        </p:nvSpPr>
        <p:spPr>
          <a:xfrm>
            <a:off x="2246805" y="2618395"/>
            <a:ext cx="164753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260</a:t>
            </a:r>
            <a:br>
              <a:rPr lang="pl-PL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l-PL" sz="1100" dirty="0">
                <a:solidFill>
                  <a:schemeClr val="bg1"/>
                </a:solidFill>
                <a:latin typeface="+mj-lt"/>
              </a:rPr>
              <a:t>PROFESORÓW</a:t>
            </a:r>
            <a:br>
              <a:rPr lang="pl-PL" sz="1100" dirty="0">
                <a:solidFill>
                  <a:schemeClr val="bg1"/>
                </a:solidFill>
                <a:latin typeface="+mj-lt"/>
              </a:rPr>
            </a:br>
            <a:r>
              <a:rPr lang="pl-PL" sz="1100" dirty="0">
                <a:solidFill>
                  <a:schemeClr val="bg1"/>
                </a:solidFill>
                <a:latin typeface="+mj-lt"/>
              </a:rPr>
              <a:t>I DR HAB.</a:t>
            </a:r>
            <a:endParaRPr lang="pl-PL" sz="12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0623375D-2C8E-420F-A059-7B96269B94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41" y="2740378"/>
            <a:ext cx="656970" cy="65697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D67A268C-71DC-4066-B48B-82CAD8A90B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45" y="1435429"/>
            <a:ext cx="567997" cy="56799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A879FD4-B72F-4A7B-AF5F-662F18B408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10871170" y="1341462"/>
            <a:ext cx="681809" cy="681809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FE7D2C00-CB4F-4E66-A656-74F220AFEEE6}"/>
              </a:ext>
            </a:extLst>
          </p:cNvPr>
          <p:cNvSpPr/>
          <p:nvPr/>
        </p:nvSpPr>
        <p:spPr>
          <a:xfrm>
            <a:off x="8040216" y="4139652"/>
            <a:ext cx="16277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7000</a:t>
            </a:r>
            <a:br>
              <a:rPr lang="pl-PL" sz="4000" dirty="0">
                <a:solidFill>
                  <a:schemeClr val="bg1"/>
                </a:solidFill>
                <a:latin typeface="+mj-lt"/>
              </a:rPr>
            </a:br>
            <a:r>
              <a:rPr lang="pl-PL" sz="1400" dirty="0">
                <a:solidFill>
                  <a:schemeClr val="bg1"/>
                </a:solidFill>
                <a:latin typeface="+mj-lt"/>
              </a:rPr>
              <a:t>STUDENTÓW</a:t>
            </a:r>
            <a:endParaRPr lang="pl-PL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3B15274D-4822-4B26-B1BA-30342CF801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7" y="4184985"/>
            <a:ext cx="673899" cy="673899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FC663544-687C-400F-AE17-5FCB04A59FCD}"/>
              </a:ext>
            </a:extLst>
          </p:cNvPr>
          <p:cNvSpPr/>
          <p:nvPr/>
        </p:nvSpPr>
        <p:spPr>
          <a:xfrm>
            <a:off x="1321739" y="3864543"/>
            <a:ext cx="2065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9 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WIODĄCYCH</a:t>
            </a:r>
            <a:br>
              <a:rPr lang="pl-PL" sz="1400" dirty="0">
                <a:solidFill>
                  <a:schemeClr val="bg1"/>
                </a:solidFill>
                <a:latin typeface="+mj-lt"/>
              </a:rPr>
            </a:br>
            <a:r>
              <a:rPr lang="pl-PL" sz="1400" dirty="0">
                <a:solidFill>
                  <a:schemeClr val="bg1"/>
                </a:solidFill>
                <a:latin typeface="+mj-lt"/>
              </a:rPr>
              <a:t>DYSCYPLIN NAUKOWYCH</a:t>
            </a:r>
            <a:endParaRPr lang="pl-PL" sz="1400" spc="-2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78EFDBEC-4548-469E-9EB6-CEF540BF00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49" y="5162838"/>
            <a:ext cx="892552" cy="892552"/>
          </a:xfrm>
          <a:prstGeom prst="rect">
            <a:avLst/>
          </a:prstGeom>
        </p:spPr>
      </p:pic>
      <p:sp>
        <p:nvSpPr>
          <p:cNvPr id="33" name="TextShape 2">
            <a:extLst>
              <a:ext uri="{FF2B5EF4-FFF2-40B4-BE49-F238E27FC236}">
                <a16:creationId xmlns:a16="http://schemas.microsoft.com/office/drawing/2014/main" id="{51DB0742-EC1D-44C3-8F67-C7E968AB559D}"/>
              </a:ext>
            </a:extLst>
          </p:cNvPr>
          <p:cNvSpPr txBox="1"/>
          <p:nvPr/>
        </p:nvSpPr>
        <p:spPr>
          <a:xfrm>
            <a:off x="3172992" y="3802480"/>
            <a:ext cx="2027206" cy="1263239"/>
          </a:xfrm>
          <a:prstGeom prst="rect">
            <a:avLst/>
          </a:prstGeom>
          <a:solidFill>
            <a:schemeClr val="accent1"/>
          </a:solidFill>
          <a:ln w="25560">
            <a:noFill/>
            <a:round/>
          </a:ln>
        </p:spPr>
        <p:txBody>
          <a:bodyPr lIns="0" tIns="0" rIns="0" bIns="0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pl-PL" sz="1200" strike="noStrike" spc="-2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8AF22DDE-3878-4F48-807E-9DB720D572E8}"/>
              </a:ext>
            </a:extLst>
          </p:cNvPr>
          <p:cNvSpPr/>
          <p:nvPr/>
        </p:nvSpPr>
        <p:spPr>
          <a:xfrm>
            <a:off x="3341427" y="3869625"/>
            <a:ext cx="2151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46</a:t>
            </a:r>
            <a:b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+mj-lt"/>
              </a:rPr>
              <a:t>STUDENCKICH</a:t>
            </a:r>
            <a:br>
              <a:rPr lang="pl-PL" sz="1400" dirty="0">
                <a:solidFill>
                  <a:schemeClr val="bg1"/>
                </a:solidFill>
                <a:latin typeface="+mj-lt"/>
              </a:rPr>
            </a:br>
            <a:r>
              <a:rPr lang="pl-PL" sz="1400" dirty="0">
                <a:solidFill>
                  <a:schemeClr val="bg1"/>
                </a:solidFill>
                <a:latin typeface="+mj-lt"/>
              </a:rPr>
              <a:t>KÓŁ NAUKOWYCH</a:t>
            </a:r>
            <a:endParaRPr lang="pl-PL" sz="1400" spc="-2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B52051F9-8956-40DC-BAB3-F5D267E8E54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00" y="3973247"/>
            <a:ext cx="597720" cy="597720"/>
          </a:xfrm>
          <a:prstGeom prst="rect">
            <a:avLst/>
          </a:prstGeom>
        </p:spPr>
      </p:pic>
      <p:sp>
        <p:nvSpPr>
          <p:cNvPr id="36" name="TextShape 2">
            <a:extLst>
              <a:ext uri="{FF2B5EF4-FFF2-40B4-BE49-F238E27FC236}">
                <a16:creationId xmlns:a16="http://schemas.microsoft.com/office/drawing/2014/main" id="{67A68C37-47B7-4C1F-A530-E4BAF3F437BC}"/>
              </a:ext>
            </a:extLst>
          </p:cNvPr>
          <p:cNvSpPr txBox="1"/>
          <p:nvPr/>
        </p:nvSpPr>
        <p:spPr>
          <a:xfrm>
            <a:off x="3656567" y="5183588"/>
            <a:ext cx="4266111" cy="1121910"/>
          </a:xfrm>
          <a:prstGeom prst="rect">
            <a:avLst/>
          </a:prstGeom>
          <a:solidFill>
            <a:schemeClr val="accent1"/>
          </a:solidFill>
          <a:ln w="25560">
            <a:noFill/>
            <a:round/>
          </a:ln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C45A5D1C-2D8E-4B73-9493-A7EFC702687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55" y="1590314"/>
            <a:ext cx="587645" cy="587645"/>
          </a:xfrm>
          <a:prstGeom prst="rect">
            <a:avLst/>
          </a:prstGeom>
        </p:spPr>
      </p:pic>
      <p:sp>
        <p:nvSpPr>
          <p:cNvPr id="39" name="TextShape 2">
            <a:extLst>
              <a:ext uri="{FF2B5EF4-FFF2-40B4-BE49-F238E27FC236}">
                <a16:creationId xmlns:a16="http://schemas.microsoft.com/office/drawing/2014/main" id="{D90E72B5-E65F-47DD-819B-B7BEC19AFC31}"/>
              </a:ext>
            </a:extLst>
          </p:cNvPr>
          <p:cNvSpPr txBox="1"/>
          <p:nvPr/>
        </p:nvSpPr>
        <p:spPr>
          <a:xfrm>
            <a:off x="5340460" y="3798533"/>
            <a:ext cx="2582219" cy="1267673"/>
          </a:xfrm>
          <a:prstGeom prst="rect">
            <a:avLst/>
          </a:prstGeom>
          <a:solidFill>
            <a:schemeClr val="accent1"/>
          </a:solidFill>
          <a:ln w="25560">
            <a:noFill/>
            <a:round/>
          </a:ln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C25F2B52-F4C3-4242-8EC4-9B38329AD111}"/>
              </a:ext>
            </a:extLst>
          </p:cNvPr>
          <p:cNvSpPr/>
          <p:nvPr/>
        </p:nvSpPr>
        <p:spPr>
          <a:xfrm>
            <a:off x="5788844" y="4570967"/>
            <a:ext cx="1909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AKADEMIKÓW</a:t>
            </a:r>
          </a:p>
        </p:txBody>
      </p:sp>
      <p:pic>
        <p:nvPicPr>
          <p:cNvPr id="41" name="Obraz 40">
            <a:extLst>
              <a:ext uri="{FF2B5EF4-FFF2-40B4-BE49-F238E27FC236}">
                <a16:creationId xmlns:a16="http://schemas.microsoft.com/office/drawing/2014/main" id="{2692E72D-EA7D-45BB-A5A9-DBA753F63A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44" y="3890768"/>
            <a:ext cx="503000" cy="50300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F01628E7-DC51-4911-B3C0-1366D1ABDF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39" y="4450830"/>
            <a:ext cx="499300" cy="499300"/>
          </a:xfrm>
          <a:prstGeom prst="rect">
            <a:avLst/>
          </a:prstGeom>
        </p:spPr>
      </p:pic>
      <p:sp>
        <p:nvSpPr>
          <p:cNvPr id="43" name="Prostokąt 42">
            <a:extLst>
              <a:ext uri="{FF2B5EF4-FFF2-40B4-BE49-F238E27FC236}">
                <a16:creationId xmlns:a16="http://schemas.microsoft.com/office/drawing/2014/main" id="{6849448A-B555-4E0A-8400-7491C17DA61C}"/>
              </a:ext>
            </a:extLst>
          </p:cNvPr>
          <p:cNvSpPr/>
          <p:nvPr/>
        </p:nvSpPr>
        <p:spPr>
          <a:xfrm>
            <a:off x="5442048" y="4377315"/>
            <a:ext cx="56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  <a:endParaRPr lang="pl-PL" sz="14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5C8321D9-8AD2-4FBF-9D57-8173323C0DA1}"/>
              </a:ext>
            </a:extLst>
          </p:cNvPr>
          <p:cNvSpPr/>
          <p:nvPr/>
        </p:nvSpPr>
        <p:spPr>
          <a:xfrm>
            <a:off x="6545741" y="4036643"/>
            <a:ext cx="11527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KAMPUSY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A26DD316-ED5A-4011-BCED-3310996527EC}"/>
              </a:ext>
            </a:extLst>
          </p:cNvPr>
          <p:cNvSpPr/>
          <p:nvPr/>
        </p:nvSpPr>
        <p:spPr>
          <a:xfrm>
            <a:off x="6198945" y="3842991"/>
            <a:ext cx="56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endParaRPr lang="pl-PL" sz="14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55" name="Tytuł 2">
            <a:extLst>
              <a:ext uri="{FF2B5EF4-FFF2-40B4-BE49-F238E27FC236}">
                <a16:creationId xmlns:a16="http://schemas.microsoft.com/office/drawing/2014/main" id="{EC742B5A-1E8C-4BE2-91B9-814BE626A7DB}"/>
              </a:ext>
            </a:extLst>
          </p:cNvPr>
          <p:cNvSpPr txBox="1">
            <a:spLocks/>
          </p:cNvSpPr>
          <p:nvPr/>
        </p:nvSpPr>
        <p:spPr>
          <a:xfrm>
            <a:off x="395079" y="225639"/>
            <a:ext cx="4351602" cy="838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rgbClr val="132319"/>
                </a:solidFill>
              </a:rPr>
              <a:t>To my!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7BB1439F-4E3A-4F13-923A-E0C9B440C57D}"/>
              </a:ext>
            </a:extLst>
          </p:cNvPr>
          <p:cNvSpPr/>
          <p:nvPr/>
        </p:nvSpPr>
        <p:spPr>
          <a:xfrm>
            <a:off x="4117374" y="3063842"/>
            <a:ext cx="2441781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UNIWERSYTET EUROPEJSKI</a:t>
            </a:r>
            <a:endParaRPr lang="pl-PL" sz="3600" spc="-2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A634F207-4630-4BFD-B16D-35C8791F1763}"/>
              </a:ext>
            </a:extLst>
          </p:cNvPr>
          <p:cNvSpPr/>
          <p:nvPr/>
        </p:nvSpPr>
        <p:spPr>
          <a:xfrm>
            <a:off x="3894337" y="1386934"/>
            <a:ext cx="247714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dirty="0">
                <a:solidFill>
                  <a:schemeClr val="bg1"/>
                </a:solidFill>
                <a:latin typeface="+mj-lt"/>
              </a:rPr>
              <a:t>PRESTIŻOWE WYRÓŻNIENIE</a:t>
            </a:r>
            <a:br>
              <a:rPr lang="pl-PL" sz="1400" dirty="0">
                <a:solidFill>
                  <a:schemeClr val="bg1"/>
                </a:solidFill>
                <a:latin typeface="+mj-lt"/>
              </a:rPr>
            </a:br>
            <a:r>
              <a:rPr lang="pl-PL" sz="1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HR EXCELLENCE IN RESEARCH </a:t>
            </a:r>
            <a:r>
              <a:rPr lang="pl-PL" sz="1200" dirty="0">
                <a:solidFill>
                  <a:schemeClr val="bg1"/>
                </a:solidFill>
                <a:latin typeface="+mj-lt"/>
              </a:rPr>
              <a:t>NADAWANE</a:t>
            </a:r>
            <a:br>
              <a:rPr lang="pl-PL" sz="1200" dirty="0">
                <a:solidFill>
                  <a:schemeClr val="bg1"/>
                </a:solidFill>
                <a:latin typeface="+mj-lt"/>
              </a:rPr>
            </a:br>
            <a:r>
              <a:rPr lang="pl-PL" sz="1200" dirty="0">
                <a:solidFill>
                  <a:schemeClr val="bg1"/>
                </a:solidFill>
                <a:latin typeface="+mj-lt"/>
              </a:rPr>
              <a:t>PRZEZ KOMISJĘ EUROPEJSKĄ</a:t>
            </a:r>
            <a:endParaRPr lang="pl-PL" sz="12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C925922-E098-44CE-9851-9C2BAD375641}"/>
              </a:ext>
            </a:extLst>
          </p:cNvPr>
          <p:cNvSpPr txBox="1"/>
          <p:nvPr/>
        </p:nvSpPr>
        <p:spPr>
          <a:xfrm>
            <a:off x="4485200" y="5398262"/>
            <a:ext cx="3148841" cy="8797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Font typeface="Arial" pitchFamily="34" charset="0"/>
              <a:buNone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JEDEN Z CZOŁOWYCH BENEFICJENTÓW PROGRAMU </a:t>
            </a:r>
            <a:r>
              <a:rPr lang="pl-PL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HORYZONT 2020 i EUROPE 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W REGIONIE DOLNOŚLĄSKIM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1C8EF0E2-35F2-4943-88F9-E9D0F6D368D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87" y="5468628"/>
            <a:ext cx="483270" cy="48327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42DE003-8167-4DEA-9536-5F5B99AED0A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9"/>
          <a:stretch/>
        </p:blipFill>
        <p:spPr>
          <a:xfrm>
            <a:off x="6760645" y="2710922"/>
            <a:ext cx="2431020" cy="73930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B93B0664-90CC-4218-91EB-6FD0CD5A23E0}"/>
              </a:ext>
            </a:extLst>
          </p:cNvPr>
          <p:cNvSpPr/>
          <p:nvPr/>
        </p:nvSpPr>
        <p:spPr>
          <a:xfrm>
            <a:off x="9820279" y="2646320"/>
            <a:ext cx="1952630" cy="366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A30F43A6-7D6E-42FF-9388-27CEC5656C01}"/>
              </a:ext>
            </a:extLst>
          </p:cNvPr>
          <p:cNvSpPr/>
          <p:nvPr/>
        </p:nvSpPr>
        <p:spPr>
          <a:xfrm>
            <a:off x="10201407" y="3970211"/>
            <a:ext cx="12748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  <a:p>
            <a:r>
              <a:rPr lang="pl-PL" sz="1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INSTYTUTÓW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CE3D915F-2FD1-4122-9216-F7E893460891}"/>
              </a:ext>
            </a:extLst>
          </p:cNvPr>
          <p:cNvSpPr/>
          <p:nvPr/>
        </p:nvSpPr>
        <p:spPr>
          <a:xfrm>
            <a:off x="10187046" y="5091097"/>
            <a:ext cx="13702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32</a:t>
            </a:r>
          </a:p>
          <a:p>
            <a:r>
              <a:rPr lang="pl-PL" sz="1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KATEDRY</a:t>
            </a:r>
          </a:p>
        </p:txBody>
      </p:sp>
      <p:pic>
        <p:nvPicPr>
          <p:cNvPr id="53" name="Grafika 52" descr="Klasa">
            <a:extLst>
              <a:ext uri="{FF2B5EF4-FFF2-40B4-BE49-F238E27FC236}">
                <a16:creationId xmlns:a16="http://schemas.microsoft.com/office/drawing/2014/main" id="{AE2755B7-C94D-4AC6-8318-5344A274FE7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41970" y="2879450"/>
            <a:ext cx="866178" cy="898159"/>
          </a:xfrm>
          <a:prstGeom prst="rect">
            <a:avLst/>
          </a:prstGeom>
        </p:spPr>
      </p:pic>
      <p:sp>
        <p:nvSpPr>
          <p:cNvPr id="57" name="TextShape 2">
            <a:extLst>
              <a:ext uri="{FF2B5EF4-FFF2-40B4-BE49-F238E27FC236}">
                <a16:creationId xmlns:a16="http://schemas.microsoft.com/office/drawing/2014/main" id="{F454B55E-1F50-4D0B-8272-3F9786C72BC8}"/>
              </a:ext>
            </a:extLst>
          </p:cNvPr>
          <p:cNvSpPr txBox="1"/>
          <p:nvPr/>
        </p:nvSpPr>
        <p:spPr>
          <a:xfrm>
            <a:off x="407368" y="5181999"/>
            <a:ext cx="3108560" cy="1121910"/>
          </a:xfrm>
          <a:prstGeom prst="rect">
            <a:avLst/>
          </a:prstGeom>
          <a:solidFill>
            <a:schemeClr val="accent1"/>
          </a:solidFill>
          <a:ln w="25560">
            <a:noFill/>
            <a:round/>
          </a:ln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10560A53-E071-418F-B170-001E5FA5761D}"/>
              </a:ext>
            </a:extLst>
          </p:cNvPr>
          <p:cNvSpPr/>
          <p:nvPr/>
        </p:nvSpPr>
        <p:spPr>
          <a:xfrm>
            <a:off x="1332214" y="5197047"/>
            <a:ext cx="2473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18</a:t>
            </a:r>
            <a:br>
              <a:rPr lang="pl-PL" sz="5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WIODĄCYCH ZESPOŁÓW BADAWCZYCH</a:t>
            </a:r>
            <a:endParaRPr lang="pl-PL" sz="20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4C4A9F53-B3D2-4B12-AE48-E0AB59EC4B2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8" y="5374134"/>
            <a:ext cx="751768" cy="7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>
            <a:extLst>
              <a:ext uri="{FF2B5EF4-FFF2-40B4-BE49-F238E27FC236}">
                <a16:creationId xmlns:a16="http://schemas.microsoft.com/office/drawing/2014/main" id="{A60679BD-D385-4427-A71C-2D352042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40324" t="-768" r="50025" b="22419"/>
          <a:stretch/>
        </p:blipFill>
        <p:spPr>
          <a:xfrm>
            <a:off x="5231905" y="428334"/>
            <a:ext cx="6958166" cy="603739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A290E8D-1D24-4598-AA70-DE88E9B78E6C}"/>
              </a:ext>
            </a:extLst>
          </p:cNvPr>
          <p:cNvSpPr/>
          <p:nvPr/>
        </p:nvSpPr>
        <p:spPr>
          <a:xfrm>
            <a:off x="0" y="-724"/>
            <a:ext cx="38576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B3EE79B6-147D-4BA3-978E-68479EC233CD}"/>
              </a:ext>
            </a:extLst>
          </p:cNvPr>
          <p:cNvSpPr txBox="1">
            <a:spLocks/>
          </p:cNvSpPr>
          <p:nvPr/>
        </p:nvSpPr>
        <p:spPr>
          <a:xfrm>
            <a:off x="5231904" y="1412776"/>
            <a:ext cx="6624735" cy="4608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l-PL" sz="2000" b="1" dirty="0" err="1"/>
              <a:t>ShanghaiRanking’s</a:t>
            </a:r>
            <a:r>
              <a:rPr lang="pl-PL" sz="2000" b="1" dirty="0"/>
              <a:t> GRAS 2022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Food Science and Technology – </a:t>
            </a:r>
            <a:r>
              <a:rPr lang="pl-PL" sz="1800" b="1" dirty="0">
                <a:solidFill>
                  <a:srgbClr val="132319"/>
                </a:solidFill>
              </a:rPr>
              <a:t>143. miejsce</a:t>
            </a:r>
            <a:r>
              <a:rPr lang="pl-PL" sz="1800" dirty="0">
                <a:solidFill>
                  <a:srgbClr val="132319"/>
                </a:solidFill>
              </a:rPr>
              <a:t>, </a:t>
            </a:r>
            <a:r>
              <a:rPr lang="pl-PL" sz="1800" b="1" dirty="0">
                <a:solidFill>
                  <a:srgbClr val="132319"/>
                </a:solidFill>
              </a:rPr>
              <a:t>1. w Polsce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 err="1">
                <a:solidFill>
                  <a:srgbClr val="132319"/>
                </a:solidFill>
              </a:rPr>
              <a:t>Veterinary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dirty="0" err="1">
                <a:solidFill>
                  <a:srgbClr val="132319"/>
                </a:solidFill>
              </a:rPr>
              <a:t>Sciences</a:t>
            </a:r>
            <a:r>
              <a:rPr lang="pl-PL" sz="1800" dirty="0">
                <a:solidFill>
                  <a:srgbClr val="132319"/>
                </a:solidFill>
              </a:rPr>
              <a:t> – </a:t>
            </a:r>
            <a:r>
              <a:rPr lang="pl-PL" sz="1800" b="1" dirty="0">
                <a:solidFill>
                  <a:srgbClr val="132319"/>
                </a:solidFill>
              </a:rPr>
              <a:t>228. miejsce</a:t>
            </a:r>
            <a:r>
              <a:rPr lang="pl-PL" sz="1800" dirty="0">
                <a:solidFill>
                  <a:srgbClr val="132319"/>
                </a:solidFill>
              </a:rPr>
              <a:t>, </a:t>
            </a:r>
            <a:r>
              <a:rPr lang="pl-PL" sz="1800" b="1" dirty="0">
                <a:solidFill>
                  <a:srgbClr val="132319"/>
                </a:solidFill>
              </a:rPr>
              <a:t>4. w Polsce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l-PL" sz="2000" b="1" dirty="0"/>
              <a:t>THE 2023</a:t>
            </a:r>
            <a:br>
              <a:rPr lang="pl-PL" sz="2000" b="1" dirty="0"/>
            </a:br>
            <a:r>
              <a:rPr lang="pl-PL" sz="1800" dirty="0" err="1">
                <a:solidFill>
                  <a:srgbClr val="132319"/>
                </a:solidFill>
              </a:rPr>
              <a:t>Overall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b="1" dirty="0">
                <a:solidFill>
                  <a:srgbClr val="132319"/>
                </a:solidFill>
              </a:rPr>
              <a:t>1201-1500, </a:t>
            </a:r>
            <a:r>
              <a:rPr lang="pl-PL" sz="1800" dirty="0">
                <a:solidFill>
                  <a:srgbClr val="132319"/>
                </a:solidFill>
              </a:rPr>
              <a:t>Life </a:t>
            </a:r>
            <a:r>
              <a:rPr lang="pl-PL" sz="1800" dirty="0" err="1">
                <a:solidFill>
                  <a:srgbClr val="132319"/>
                </a:solidFill>
              </a:rPr>
              <a:t>Sciences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b="1" dirty="0">
                <a:solidFill>
                  <a:srgbClr val="132319"/>
                </a:solidFill>
              </a:rPr>
              <a:t>801-1000, </a:t>
            </a:r>
            <a:r>
              <a:rPr lang="pl-PL" sz="1800" dirty="0">
                <a:solidFill>
                  <a:srgbClr val="132319"/>
                </a:solidFill>
              </a:rPr>
              <a:t>Engineering </a:t>
            </a:r>
            <a:r>
              <a:rPr lang="pl-PL" sz="1800" b="1" dirty="0">
                <a:solidFill>
                  <a:srgbClr val="132319"/>
                </a:solidFill>
              </a:rPr>
              <a:t>1001+, </a:t>
            </a:r>
            <a:r>
              <a:rPr lang="pl-PL" sz="1800" dirty="0" err="1">
                <a:solidFill>
                  <a:srgbClr val="132319"/>
                </a:solidFill>
              </a:rPr>
              <a:t>Physical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dirty="0" err="1">
                <a:solidFill>
                  <a:srgbClr val="132319"/>
                </a:solidFill>
              </a:rPr>
              <a:t>Sciences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b="1" dirty="0">
                <a:solidFill>
                  <a:srgbClr val="132319"/>
                </a:solidFill>
              </a:rPr>
              <a:t>1001+, </a:t>
            </a:r>
            <a:r>
              <a:rPr lang="pl-PL" sz="1800" dirty="0" err="1">
                <a:solidFill>
                  <a:srgbClr val="132319"/>
                </a:solidFill>
              </a:rPr>
              <a:t>Social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dirty="0" err="1">
                <a:solidFill>
                  <a:srgbClr val="132319"/>
                </a:solidFill>
              </a:rPr>
              <a:t>Sciences</a:t>
            </a:r>
            <a:r>
              <a:rPr lang="pl-PL" sz="1800" dirty="0">
                <a:solidFill>
                  <a:srgbClr val="132319"/>
                </a:solidFill>
              </a:rPr>
              <a:t> </a:t>
            </a:r>
            <a:r>
              <a:rPr lang="pl-PL" sz="1800" b="1" dirty="0">
                <a:solidFill>
                  <a:srgbClr val="132319"/>
                </a:solidFill>
              </a:rPr>
              <a:t>601-800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/>
              <a:t>U.S. News</a:t>
            </a:r>
            <a:r>
              <a:rPr lang="pl-PL" sz="2000" b="1" dirty="0"/>
              <a:t> 2022-2023</a:t>
            </a:r>
            <a:br>
              <a:rPr lang="pl-PL" sz="2000" b="1" dirty="0"/>
            </a:br>
            <a:r>
              <a:rPr lang="pl-PL" sz="1800" dirty="0">
                <a:solidFill>
                  <a:srgbClr val="132319"/>
                </a:solidFill>
              </a:rPr>
              <a:t>Food Science and Technology – </a:t>
            </a:r>
            <a:r>
              <a:rPr lang="pl-PL" sz="1800" b="1" dirty="0">
                <a:solidFill>
                  <a:srgbClr val="132319"/>
                </a:solidFill>
              </a:rPr>
              <a:t>187. miejsce</a:t>
            </a:r>
            <a:endParaRPr lang="pl-PL" sz="1800" dirty="0">
              <a:solidFill>
                <a:srgbClr val="132319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l-PL" sz="2000" b="1" dirty="0"/>
              <a:t>Perspektywy 2022</a:t>
            </a:r>
            <a:br>
              <a:rPr lang="pl-PL" sz="2000" b="1" dirty="0"/>
            </a:br>
            <a:r>
              <a:rPr lang="pl-PL" sz="1800" dirty="0">
                <a:solidFill>
                  <a:srgbClr val="132319"/>
                </a:solidFill>
              </a:rPr>
              <a:t>Ranking Uczelni Rolniczych – </a:t>
            </a:r>
            <a:r>
              <a:rPr lang="pl-PL" sz="1800" b="1" dirty="0">
                <a:solidFill>
                  <a:srgbClr val="132319"/>
                </a:solidFill>
              </a:rPr>
              <a:t>1. miejsce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Ranking Uczelni Akademickich – </a:t>
            </a:r>
            <a:r>
              <a:rPr lang="pl-PL" sz="1800" b="1" dirty="0">
                <a:solidFill>
                  <a:srgbClr val="132319"/>
                </a:solidFill>
              </a:rPr>
              <a:t>25. miejsce</a:t>
            </a:r>
            <a:r>
              <a:rPr lang="pl-PL" sz="1800" dirty="0">
                <a:solidFill>
                  <a:srgbClr val="132319"/>
                </a:solidFill>
              </a:rPr>
              <a:t> </a:t>
            </a:r>
            <a:br>
              <a:rPr lang="pl-PL" sz="1800" b="1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Ranking Kierunków Studiów: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– </a:t>
            </a:r>
            <a:r>
              <a:rPr lang="pl-PL" sz="1800" b="1" dirty="0">
                <a:solidFill>
                  <a:srgbClr val="132319"/>
                </a:solidFill>
              </a:rPr>
              <a:t>2. miejsce:</a:t>
            </a:r>
            <a:r>
              <a:rPr lang="pl-PL" sz="1800" dirty="0">
                <a:solidFill>
                  <a:srgbClr val="132319"/>
                </a:solidFill>
              </a:rPr>
              <a:t> kierunki o żywieniu i żywności, weterynaria</a:t>
            </a:r>
            <a:br>
              <a:rPr lang="pl-PL" sz="1800" dirty="0">
                <a:solidFill>
                  <a:srgbClr val="132319"/>
                </a:solidFill>
              </a:rPr>
            </a:br>
            <a:r>
              <a:rPr lang="pl-PL" sz="1800" dirty="0">
                <a:solidFill>
                  <a:srgbClr val="132319"/>
                </a:solidFill>
              </a:rPr>
              <a:t>– </a:t>
            </a:r>
            <a:r>
              <a:rPr lang="pl-PL" sz="1800" b="1" dirty="0">
                <a:solidFill>
                  <a:srgbClr val="132319"/>
                </a:solidFill>
              </a:rPr>
              <a:t>3. miejsce: </a:t>
            </a:r>
            <a:r>
              <a:rPr lang="pl-PL" sz="1800" dirty="0">
                <a:solidFill>
                  <a:srgbClr val="132319"/>
                </a:solidFill>
              </a:rPr>
              <a:t>geodezja i kartografia, zootechnika</a:t>
            </a: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76B3F6D4-705A-4779-8A36-B2D73F08D9FF}"/>
              </a:ext>
            </a:extLst>
          </p:cNvPr>
          <p:cNvSpPr txBox="1">
            <a:spLocks/>
          </p:cNvSpPr>
          <p:nvPr/>
        </p:nvSpPr>
        <p:spPr>
          <a:xfrm>
            <a:off x="6240016" y="138447"/>
            <a:ext cx="2952328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100" dirty="0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EEA453E1-CAC5-4AF8-8547-D4B6E07E7287}"/>
              </a:ext>
            </a:extLst>
          </p:cNvPr>
          <p:cNvSpPr txBox="1">
            <a:spLocks/>
          </p:cNvSpPr>
          <p:nvPr/>
        </p:nvSpPr>
        <p:spPr>
          <a:xfrm rot="16200000">
            <a:off x="-1053604" y="4275807"/>
            <a:ext cx="3237903" cy="698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spc="100" dirty="0">
                <a:solidFill>
                  <a:schemeClr val="bg1"/>
                </a:solidFill>
              </a:rPr>
              <a:t>POZYCJA UCZELNI</a:t>
            </a:r>
          </a:p>
        </p:txBody>
      </p:sp>
      <p:sp>
        <p:nvSpPr>
          <p:cNvPr id="15" name="Tytuł 2">
            <a:extLst>
              <a:ext uri="{FF2B5EF4-FFF2-40B4-BE49-F238E27FC236}">
                <a16:creationId xmlns:a16="http://schemas.microsoft.com/office/drawing/2014/main" id="{22FE5D75-B031-45E9-BAF7-6F787CE2EA00}"/>
              </a:ext>
            </a:extLst>
          </p:cNvPr>
          <p:cNvSpPr txBox="1">
            <a:spLocks/>
          </p:cNvSpPr>
          <p:nvPr/>
        </p:nvSpPr>
        <p:spPr>
          <a:xfrm>
            <a:off x="874407" y="365300"/>
            <a:ext cx="2485289" cy="8085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2800" b="1" spc="100" dirty="0">
                <a:solidFill>
                  <a:schemeClr val="bg1"/>
                </a:solidFill>
              </a:rPr>
              <a:t>UPWr</a:t>
            </a:r>
            <a:br>
              <a:rPr lang="pl-PL" sz="2800" b="1" spc="100" dirty="0">
                <a:solidFill>
                  <a:schemeClr val="bg1"/>
                </a:solidFill>
              </a:rPr>
            </a:br>
            <a:r>
              <a:rPr lang="pl-PL" b="1" spc="100" dirty="0">
                <a:solidFill>
                  <a:schemeClr val="bg1"/>
                </a:solidFill>
              </a:rPr>
              <a:t>w rankingach</a:t>
            </a:r>
            <a:endParaRPr lang="pl-PL" sz="2800" b="1" spc="1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857800E-C47E-4CD4-B5EA-F73A8F8BA5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49480"/>
            <a:ext cx="1452740" cy="4619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C79CC41-A7CB-40F7-8A72-8F5A223792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53" y="323433"/>
            <a:ext cx="1452741" cy="68010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D64C276-6266-44BF-94D0-64C5B1AFD8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4" t="249" r="7044" b="-1"/>
          <a:stretch/>
        </p:blipFill>
        <p:spPr>
          <a:xfrm>
            <a:off x="871767" y="1484784"/>
            <a:ext cx="3784073" cy="47589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A8711CF0-F245-44F9-9BBD-7FF3B6883D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966" y="331526"/>
            <a:ext cx="791744" cy="70065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1AFF4ED-948C-418C-A016-F234096D7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4699" y="260648"/>
            <a:ext cx="969262" cy="8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731DFE23-641A-4BB5-9C0D-442E9A7C8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376" t="17591" r="50025" b="44035"/>
          <a:stretch/>
        </p:blipFill>
        <p:spPr>
          <a:xfrm>
            <a:off x="6306681" y="-10632"/>
            <a:ext cx="5883389" cy="295701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D1A2190-A142-48B1-AA4F-508DED19F8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10" y="2946386"/>
            <a:ext cx="5883389" cy="392226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-287197" y="262201"/>
            <a:ext cx="6858001" cy="6333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2">
            <a:extLst>
              <a:ext uri="{FF2B5EF4-FFF2-40B4-BE49-F238E27FC236}">
                <a16:creationId xmlns:a16="http://schemas.microsoft.com/office/drawing/2014/main" id="{76F57BAC-C10C-479C-A418-6AE1BF72AF98}"/>
              </a:ext>
            </a:extLst>
          </p:cNvPr>
          <p:cNvSpPr txBox="1">
            <a:spLocks/>
          </p:cNvSpPr>
          <p:nvPr/>
        </p:nvSpPr>
        <p:spPr>
          <a:xfrm>
            <a:off x="733589" y="709035"/>
            <a:ext cx="3994259" cy="5700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Inicjatywa Doskonałości</a:t>
            </a:r>
            <a:br>
              <a:rPr lang="pl-PL" b="1" spc="100" dirty="0">
                <a:solidFill>
                  <a:schemeClr val="bg1"/>
                </a:solidFill>
              </a:rPr>
            </a:br>
            <a:r>
              <a:rPr lang="pl-PL" b="1" spc="100" dirty="0">
                <a:solidFill>
                  <a:schemeClr val="bg1"/>
                </a:solidFill>
              </a:rPr>
              <a:t>– Uczelnia Badawcza </a:t>
            </a:r>
          </a:p>
        </p:txBody>
      </p:sp>
      <p:sp>
        <p:nvSpPr>
          <p:cNvPr id="17" name="Tytuł 2">
            <a:extLst>
              <a:ext uri="{FF2B5EF4-FFF2-40B4-BE49-F238E27FC236}">
                <a16:creationId xmlns:a16="http://schemas.microsoft.com/office/drawing/2014/main" id="{FF1576A4-7223-4EC8-B8EB-6F80687FA718}"/>
              </a:ext>
            </a:extLst>
          </p:cNvPr>
          <p:cNvSpPr txBox="1">
            <a:spLocks/>
          </p:cNvSpPr>
          <p:nvPr/>
        </p:nvSpPr>
        <p:spPr>
          <a:xfrm>
            <a:off x="767408" y="1938017"/>
            <a:ext cx="4599755" cy="33959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dirty="0">
                <a:solidFill>
                  <a:schemeClr val="bg1"/>
                </a:solidFill>
              </a:rPr>
              <a:t>Uniwersytet Przyrodniczy we Wrocławiu znalazł się w gronie </a:t>
            </a:r>
            <a:r>
              <a:rPr lang="pl-PL" sz="1800" b="1" dirty="0">
                <a:solidFill>
                  <a:schemeClr val="bg1"/>
                </a:solidFill>
              </a:rPr>
              <a:t>20 najlepszych uczelni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w Polsce</a:t>
            </a:r>
            <a:r>
              <a:rPr lang="pl-PL" sz="1800" dirty="0">
                <a:solidFill>
                  <a:schemeClr val="bg1"/>
                </a:solidFill>
              </a:rPr>
              <a:t>, które stanęły do konkursu o tytuł uczelni badawczej, dzięki czemu otrzymujemy zwiększoną subwencję na rozwój potencjału badawczego, realizowanego m.in.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przez Wiodące Zespoły Badawcze.</a:t>
            </a:r>
          </a:p>
          <a:p>
            <a:endParaRPr lang="pl-PL" sz="1800" dirty="0">
              <a:solidFill>
                <a:schemeClr val="bg1"/>
              </a:solidFill>
            </a:endParaRPr>
          </a:p>
          <a:p>
            <a:r>
              <a:rPr lang="pl-PL" sz="1800" b="1" dirty="0">
                <a:solidFill>
                  <a:schemeClr val="bg1"/>
                </a:solidFill>
              </a:rPr>
              <a:t>UPWr uplasował się na 12. pozycji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i był jedyną uczelnią przyrodniczo-rolniczą zakwalifikowaną do pierwszej edycji programu</a:t>
            </a:r>
            <a:r>
              <a:rPr lang="pl-PL" sz="1800" dirty="0">
                <a:solidFill>
                  <a:schemeClr val="bg1"/>
                </a:solidFill>
              </a:rPr>
              <a:t>. Wnioski konkursowe oceniali wybitni naukowcy z renomowanych międzynarodowych ośrodków naukowych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i świata biznesu.</a:t>
            </a:r>
          </a:p>
          <a:p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9D64337D-5A7D-4089-A492-E42074BCF1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11171"/>
            <a:ext cx="4026732" cy="17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53062CF-E0A0-443E-9D35-63CD49E93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7" r="9145"/>
          <a:stretch/>
        </p:blipFill>
        <p:spPr>
          <a:xfrm>
            <a:off x="3868163" y="720080"/>
            <a:ext cx="3564531" cy="613792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CB076-2DF5-4625-B018-783F9397C1B0}"/>
              </a:ext>
            </a:extLst>
          </p:cNvPr>
          <p:cNvSpPr/>
          <p:nvPr/>
        </p:nvSpPr>
        <p:spPr>
          <a:xfrm rot="5400000">
            <a:off x="9452307" y="-2019613"/>
            <a:ext cx="720080" cy="4759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Tytuł 2">
            <a:extLst>
              <a:ext uri="{FF2B5EF4-FFF2-40B4-BE49-F238E27FC236}">
                <a16:creationId xmlns:a16="http://schemas.microsoft.com/office/drawing/2014/main" id="{42C82985-D43F-43FB-8FAC-FFACDE2360CA}"/>
              </a:ext>
            </a:extLst>
          </p:cNvPr>
          <p:cNvSpPr txBox="1">
            <a:spLocks/>
          </p:cNvSpPr>
          <p:nvPr/>
        </p:nvSpPr>
        <p:spPr>
          <a:xfrm>
            <a:off x="615687" y="3545495"/>
            <a:ext cx="3060609" cy="13262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Wzmocnienie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i wsparcie Wiodących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Zespołów Badawczych (WZB)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Stała współpraca pomiędzy UPWr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a wiodącymi instytucjami naukowymi i otoczeniem biznesu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2938EC4-2FE4-46F1-85F3-91318BF42BE7}"/>
              </a:ext>
            </a:extLst>
          </p:cNvPr>
          <p:cNvSpPr/>
          <p:nvPr/>
        </p:nvSpPr>
        <p:spPr>
          <a:xfrm rot="5400000">
            <a:off x="2124617" y="1058629"/>
            <a:ext cx="720080" cy="3737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Tytuł 2">
            <a:extLst>
              <a:ext uri="{FF2B5EF4-FFF2-40B4-BE49-F238E27FC236}">
                <a16:creationId xmlns:a16="http://schemas.microsoft.com/office/drawing/2014/main" id="{107A2029-AD6A-4436-82AA-888939FB3410}"/>
              </a:ext>
            </a:extLst>
          </p:cNvPr>
          <p:cNvSpPr txBox="1">
            <a:spLocks/>
          </p:cNvSpPr>
          <p:nvPr/>
        </p:nvSpPr>
        <p:spPr>
          <a:xfrm>
            <a:off x="903719" y="2586610"/>
            <a:ext cx="2413672" cy="6263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b="1" spc="100" dirty="0">
                <a:solidFill>
                  <a:schemeClr val="bg1"/>
                </a:solidFill>
              </a:rPr>
              <a:t>Cele</a:t>
            </a: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2DD05ECF-2875-43A0-87A4-FC527DF6A39C}"/>
              </a:ext>
            </a:extLst>
          </p:cNvPr>
          <p:cNvSpPr txBox="1">
            <a:spLocks/>
          </p:cNvSpPr>
          <p:nvPr/>
        </p:nvSpPr>
        <p:spPr>
          <a:xfrm>
            <a:off x="7943377" y="1328869"/>
            <a:ext cx="3737940" cy="4918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2400" b="0" kern="1200" dirty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Rozwój Szkoły Doktorskiej UPWr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Utworzenie inicjatywy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UPWr Staff </a:t>
            </a:r>
            <a:r>
              <a:rPr lang="pl-PL" altLang="pl-PL" sz="1800" dirty="0" err="1">
                <a:solidFill>
                  <a:schemeClr val="tx2">
                    <a:lumMod val="50000"/>
                  </a:schemeClr>
                </a:solidFill>
              </a:rPr>
              <a:t>Academy</a:t>
            </a:r>
            <a:endParaRPr lang="pl-PL" altLang="pl-PL" sz="18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Podniesienie jakości zarządzania uczelnią, w tym wprowadzenie zmian organizacyjnych, mając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na uwadze potrzebę podniesienia międzynarodowego znaczenia działalności uczelni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Identyfikacja i wsparcie systemowe kół naukowych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i najzdolniejszych studentów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Rozwój współpracy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z biznesem na polu krajowym</a:t>
            </a:r>
            <a:b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altLang="pl-PL" sz="1800" dirty="0">
                <a:solidFill>
                  <a:schemeClr val="tx2">
                    <a:lumMod val="50000"/>
                  </a:schemeClr>
                </a:solidFill>
              </a:rPr>
              <a:t>i międzynarodowym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3C3370F-C645-4A61-914A-8229665D60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4" y="720080"/>
            <a:ext cx="3058906" cy="13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ony ogólne">
  <a:themeElements>
    <a:clrScheme name="UP 2">
      <a:dk1>
        <a:srgbClr val="737373"/>
      </a:dk1>
      <a:lt1>
        <a:srgbClr val="FFFFFF"/>
      </a:lt1>
      <a:dk2>
        <a:srgbClr val="737373"/>
      </a:dk2>
      <a:lt2>
        <a:srgbClr val="FFFFFF"/>
      </a:lt2>
      <a:accent1>
        <a:srgbClr val="782834"/>
      </a:accent1>
      <a:accent2>
        <a:srgbClr val="7F4D4D"/>
      </a:accent2>
      <a:accent3>
        <a:srgbClr val="B69090"/>
      </a:accent3>
      <a:accent4>
        <a:srgbClr val="CDB3B3"/>
      </a:accent4>
      <a:accent5>
        <a:srgbClr val="633737"/>
      </a:accent5>
      <a:accent6>
        <a:srgbClr val="737373"/>
      </a:accent6>
      <a:hlink>
        <a:srgbClr val="1F497D"/>
      </a:hlink>
      <a:folHlink>
        <a:srgbClr val="17365D"/>
      </a:folHlink>
    </a:clrScheme>
    <a:fontScheme name="Niestandardowy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53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50000"/>
          </a:lnSpc>
          <a:buFont typeface="Arial" pitchFamily="34" charset="0"/>
          <a:buNone/>
          <a:defRPr sz="1200" dirty="0" err="1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21708</TotalTime>
  <Words>2031</Words>
  <Application>Microsoft Office PowerPoint</Application>
  <PresentationFormat>Panoramiczny</PresentationFormat>
  <Paragraphs>317</Paragraphs>
  <Slides>45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1" baseType="lpstr">
      <vt:lpstr>Arial</vt:lpstr>
      <vt:lpstr>Calibri</vt:lpstr>
      <vt:lpstr>Segoe UI</vt:lpstr>
      <vt:lpstr>Segoe UI Black</vt:lpstr>
      <vt:lpstr>Wingdings</vt:lpstr>
      <vt:lpstr>Strony ogólne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zaslpczenie</dc:creator>
  <cp:lastModifiedBy>UP_1</cp:lastModifiedBy>
  <cp:revision>2623</cp:revision>
  <cp:lastPrinted>2017-06-19T11:06:06Z</cp:lastPrinted>
  <dcterms:created xsi:type="dcterms:W3CDTF">2011-10-13T10:25:48Z</dcterms:created>
  <dcterms:modified xsi:type="dcterms:W3CDTF">2023-10-26T11:59:28Z</dcterms:modified>
</cp:coreProperties>
</file>