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890" r:id="rId2"/>
    <p:sldId id="858" r:id="rId3"/>
    <p:sldId id="887" r:id="rId4"/>
    <p:sldId id="888" r:id="rId5"/>
    <p:sldId id="891" r:id="rId6"/>
    <p:sldId id="892" r:id="rId7"/>
    <p:sldId id="893" r:id="rId8"/>
    <p:sldId id="894" r:id="rId9"/>
    <p:sldId id="895" r:id="rId10"/>
    <p:sldId id="897" r:id="rId11"/>
    <p:sldId id="840" r:id="rId12"/>
  </p:sldIdLst>
  <p:sldSz cx="12192000" cy="6858000"/>
  <p:notesSz cx="6784975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80" userDrawn="1">
          <p15:clr>
            <a:srgbClr val="A4A3A4"/>
          </p15:clr>
        </p15:guide>
        <p15:guide id="5" pos="39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ek Podoba" initials="JP" lastIdx="8" clrIdx="0"/>
  <p:cmAuthor id="1" name="Katarzyna Greszta" initials="KG" lastIdx="0" clrIdx="1"/>
  <p:cmAuthor id="2" name="Izabela Snopek" initials="IS" lastIdx="1" clrIdx="2"/>
  <p:cmAuthor id="3" name="Monika Teklak" initials="MT" lastIdx="15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4D4D"/>
    <a:srgbClr val="AF0539"/>
    <a:srgbClr val="F2F2F2"/>
    <a:srgbClr val="623C75"/>
    <a:srgbClr val="6D8C30"/>
    <a:srgbClr val="CA5519"/>
    <a:srgbClr val="1C5799"/>
    <a:srgbClr val="EB8B5B"/>
    <a:srgbClr val="5A8D1D"/>
    <a:srgbClr val="6D3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7423" autoAdjust="0"/>
  </p:normalViewPr>
  <p:slideViewPr>
    <p:cSldViewPr snapToObjects="1">
      <p:cViewPr varScale="1">
        <p:scale>
          <a:sx n="89" d="100"/>
          <a:sy n="89" d="100"/>
        </p:scale>
        <p:origin x="638" y="77"/>
      </p:cViewPr>
      <p:guideLst>
        <p:guide orient="horz" pos="278"/>
        <p:guide pos="3840"/>
        <p:guide pos="3780"/>
        <p:guide pos="3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5190" y="90"/>
      </p:cViewPr>
      <p:guideLst>
        <p:guide orient="horz" pos="3120"/>
        <p:guide pos="213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B36EEBF-430B-43AB-AE06-EC30D50D0997}" type="datetime1">
              <a:rPr lang="pl-PL" smtClean="0"/>
              <a:t>06.03.2024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BA90314-0FAB-4A03-9846-17D472E408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032163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2A85BF-189D-41E4-97B1-BB4D9AD7AAB8}" type="datetime1">
              <a:rPr lang="pl-PL" smtClean="0"/>
              <a:t>06.03.2024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257" tIns="45629" rIns="91257" bIns="4562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B449D8-38CA-428E-9027-A112CF47A5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0205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88A4F-7E75-471E-9AB0-D6799BAF0E64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5B59453-C3CE-4426-B868-B97BC057AD5C}" type="datetime1">
              <a:rPr lang="pl-PL" smtClean="0"/>
              <a:t>06.03.2024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24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tytułow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412777"/>
            <a:ext cx="12192000" cy="3497263"/>
          </a:xfrm>
        </p:spPr>
        <p:txBody>
          <a:bodyPr/>
          <a:lstStyle>
            <a:lvl1pPr>
              <a:defRPr/>
            </a:lvl1pPr>
          </a:lstStyle>
          <a:p>
            <a:r>
              <a:rPr lang="pl-PL" dirty="0" smtClean="0"/>
              <a:t>         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po le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ymbol zastępczy tekstu 15"/>
          <p:cNvSpPr>
            <a:spLocks noGrp="1"/>
          </p:cNvSpPr>
          <p:nvPr>
            <p:ph type="body" sz="quarter" idx="13"/>
          </p:nvPr>
        </p:nvSpPr>
        <p:spPr>
          <a:xfrm>
            <a:off x="4176185" y="1557339"/>
            <a:ext cx="768138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4" y="1557338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5"/>
          </p:nvPr>
        </p:nvSpPr>
        <p:spPr>
          <a:xfrm>
            <a:off x="334434" y="3109049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2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334434" y="4660760"/>
            <a:ext cx="3505199" cy="1457762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37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0" pos="2419" userDrawn="1">
          <p15:clr>
            <a:srgbClr val="FBAE40"/>
          </p15:clr>
        </p15:guide>
        <p15:guide id="9" pos="2631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orient="horz" pos="79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gór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3681414"/>
            <a:ext cx="11523133" cy="2447925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1574264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1574265"/>
            <a:ext cx="3753987" cy="1979611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0" pos="5261" userDrawn="1">
          <p15:clr>
            <a:srgbClr val="FBAE40"/>
          </p15:clr>
        </p15:guide>
        <p15:guide id="12" orient="horz" pos="231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na d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334434" y="1557338"/>
            <a:ext cx="11523133" cy="2627746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34433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" name="Symbol zastępczy obrazu 2"/>
          <p:cNvSpPr>
            <a:spLocks noGrp="1"/>
          </p:cNvSpPr>
          <p:nvPr>
            <p:ph type="pic" sz="quarter" idx="12"/>
          </p:nvPr>
        </p:nvSpPr>
        <p:spPr>
          <a:xfrm>
            <a:off x="4213609" y="4324572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6" name="Symbol zastępczy obrazu 2"/>
          <p:cNvSpPr>
            <a:spLocks noGrp="1"/>
          </p:cNvSpPr>
          <p:nvPr>
            <p:ph type="pic" sz="quarter" idx="13"/>
          </p:nvPr>
        </p:nvSpPr>
        <p:spPr>
          <a:xfrm>
            <a:off x="8092787" y="4324573"/>
            <a:ext cx="3753987" cy="1804767"/>
          </a:xfrm>
          <a:prstGeom prst="rect">
            <a:avLst/>
          </a:prstGeom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5049" userDrawn="1">
          <p15:clr>
            <a:srgbClr val="FBAE40"/>
          </p15:clr>
        </p15:guide>
        <p15:guide id="10" orient="horz" pos="981" userDrawn="1">
          <p15:clr>
            <a:srgbClr val="FBAE40"/>
          </p15:clr>
        </p15:guide>
        <p15:guide id="11" orient="horz" pos="368" userDrawn="1">
          <p15:clr>
            <a:srgbClr val="FBAE40"/>
          </p15:clr>
        </p15:guide>
        <p15:guide id="12" pos="5261" userDrawn="1">
          <p15:clr>
            <a:srgbClr val="FBAE40"/>
          </p15:clr>
        </p15:guide>
        <p15:guide id="13" orient="horz" pos="231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2"/>
          <p:cNvSpPr>
            <a:spLocks noGrp="1"/>
          </p:cNvSpPr>
          <p:nvPr>
            <p:ph type="body" sz="quarter" idx="21" hasCustomPrompt="1"/>
          </p:nvPr>
        </p:nvSpPr>
        <p:spPr>
          <a:xfrm>
            <a:off x="239349" y="5410408"/>
            <a:ext cx="3720016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50-375 Wrocław</a:t>
            </a:r>
          </a:p>
          <a:p>
            <a:pPr lvl="0"/>
            <a:r>
              <a:rPr lang="pl-PL" dirty="0" smtClean="0"/>
              <a:t>ul. C. K. Norwida 25 </a:t>
            </a:r>
          </a:p>
        </p:txBody>
      </p:sp>
      <p:sp>
        <p:nvSpPr>
          <p:cNvPr id="16" name="Symbol zastępczy tekstu 2"/>
          <p:cNvSpPr>
            <a:spLocks noGrp="1"/>
          </p:cNvSpPr>
          <p:nvPr>
            <p:ph type="body" sz="quarter" idx="24" hasCustomPrompt="1"/>
          </p:nvPr>
        </p:nvSpPr>
        <p:spPr>
          <a:xfrm>
            <a:off x="4186733" y="5410407"/>
            <a:ext cx="3746128" cy="7909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Centrala: tel. 71 320 5020</a:t>
            </a:r>
          </a:p>
          <a:p>
            <a:pPr lvl="0"/>
            <a:r>
              <a:rPr lang="pl-PL" dirty="0" smtClean="0"/>
              <a:t>Kancelaria Ogólna: tel. 71 320 5130 </a:t>
            </a:r>
          </a:p>
        </p:txBody>
      </p:sp>
      <p:sp>
        <p:nvSpPr>
          <p:cNvPr id="18" name="Symbol zastępczy tekstu 2"/>
          <p:cNvSpPr>
            <a:spLocks noGrp="1"/>
          </p:cNvSpPr>
          <p:nvPr>
            <p:ph type="body" sz="quarter" idx="26" hasCustomPrompt="1"/>
          </p:nvPr>
        </p:nvSpPr>
        <p:spPr>
          <a:xfrm>
            <a:off x="8160229" y="5410407"/>
            <a:ext cx="3671803" cy="790901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marR="0" indent="0" algn="l" defTabSz="1800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2400"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www.up.wroc.pl</a:t>
            </a:r>
          </a:p>
        </p:txBody>
      </p:sp>
      <p:sp>
        <p:nvSpPr>
          <p:cNvPr id="1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rostokąt 2"/>
          <p:cNvSpPr/>
          <p:nvPr userDrawn="1"/>
        </p:nvSpPr>
        <p:spPr>
          <a:xfrm>
            <a:off x="5615947" y="6561348"/>
            <a:ext cx="6576053" cy="29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9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rona rozdziałow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>
            <a:off x="1" y="4868863"/>
            <a:ext cx="12191999" cy="11887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3043269" y="4868864"/>
            <a:ext cx="9148732" cy="1188725"/>
          </a:xfrm>
          <a:prstGeom prst="rect">
            <a:avLst/>
          </a:prstGeom>
          <a:noFill/>
        </p:spPr>
        <p:txBody>
          <a:bodyPr wrap="square" lIns="180000" tIns="0" rIns="360000" bIns="0" anchor="ctr">
            <a:normAutofit/>
          </a:bodyPr>
          <a:lstStyle>
            <a:lvl1pPr algn="r">
              <a:buNone/>
              <a:defRPr sz="20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algn="r"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r">
              <a:buNone/>
              <a:defRPr sz="2400">
                <a:latin typeface="Arial" pitchFamily="34" charset="0"/>
                <a:cs typeface="Arial" pitchFamily="34" charset="0"/>
              </a:defRPr>
            </a:lvl3pPr>
            <a:lvl4pPr algn="r">
              <a:buNone/>
              <a:defRPr sz="2400">
                <a:latin typeface="Arial" pitchFamily="34" charset="0"/>
                <a:cs typeface="Arial" pitchFamily="34" charset="0"/>
              </a:defRPr>
            </a:lvl4pPr>
            <a:lvl5pPr algn="r">
              <a:buNone/>
              <a:defRPr sz="2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371601"/>
            <a:ext cx="12192000" cy="3497263"/>
          </a:xfrm>
        </p:spPr>
        <p:txBody>
          <a:bodyPr/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7" y="224644"/>
            <a:ext cx="311259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 userDrawn="1"/>
        </p:nvSpPr>
        <p:spPr>
          <a:xfrm>
            <a:off x="1" y="5445125"/>
            <a:ext cx="12191999" cy="10795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6"/>
          </p:nvPr>
        </p:nvSpPr>
        <p:spPr>
          <a:xfrm>
            <a:off x="0" y="1172777"/>
            <a:ext cx="12192000" cy="4272348"/>
          </a:xfrm>
        </p:spPr>
        <p:txBody>
          <a:bodyPr/>
          <a:lstStyle/>
          <a:p>
            <a:endParaRPr lang="pl-PL"/>
          </a:p>
        </p:txBody>
      </p:sp>
      <p:sp>
        <p:nvSpPr>
          <p:cNvPr id="18" name="Prostokąt 17"/>
          <p:cNvSpPr/>
          <p:nvPr userDrawn="1"/>
        </p:nvSpPr>
        <p:spPr>
          <a:xfrm>
            <a:off x="0" y="6524626"/>
            <a:ext cx="12192000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7"/>
          </p:nvPr>
        </p:nvSpPr>
        <p:spPr>
          <a:xfrm>
            <a:off x="334434" y="5445125"/>
            <a:ext cx="11523133" cy="1079500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23133" cy="827946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zekładk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>
            <a:spLocks noGrp="1"/>
          </p:cNvSpPr>
          <p:nvPr>
            <p:ph sz="quarter" idx="14"/>
          </p:nvPr>
        </p:nvSpPr>
        <p:spPr>
          <a:xfrm>
            <a:off x="334434" y="1557339"/>
            <a:ext cx="11523133" cy="3671862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7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6955" userDrawn="1">
          <p15:clr>
            <a:srgbClr val="FBAE40"/>
          </p15:clr>
        </p15:guide>
        <p15:guide id="2" orient="horz" pos="1911" userDrawn="1">
          <p15:clr>
            <a:srgbClr val="FBAE40"/>
          </p15:clr>
        </p15:guide>
        <p15:guide id="3" orient="horz" pos="3430" userDrawn="1">
          <p15:clr>
            <a:srgbClr val="FBAE40"/>
          </p15:clr>
        </p15:guide>
        <p15:guide id="4" pos="363" userDrawn="1">
          <p15:clr>
            <a:srgbClr val="FBAE40"/>
          </p15:clr>
        </p15:guide>
        <p15:guide id="5" orient="horz" pos="3067" userDrawn="1">
          <p15:clr>
            <a:srgbClr val="FBAE40"/>
          </p15:clr>
        </p15:guide>
        <p15:guide id="6" orient="horz" pos="29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52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531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orient="horz" pos="3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wykresu 4"/>
          <p:cNvSpPr>
            <a:spLocks noGrp="1"/>
          </p:cNvSpPr>
          <p:nvPr>
            <p:ph type="chart" sz="quarter" idx="13"/>
          </p:nvPr>
        </p:nvSpPr>
        <p:spPr>
          <a:xfrm>
            <a:off x="336551" y="1557338"/>
            <a:ext cx="11521016" cy="4572000"/>
          </a:xfrm>
        </p:spPr>
        <p:txBody>
          <a:bodyPr/>
          <a:lstStyle/>
          <a:p>
            <a:endParaRPr lang="pl-PL"/>
          </a:p>
        </p:txBody>
      </p:sp>
      <p:cxnSp>
        <p:nvCxnSpPr>
          <p:cNvPr id="23" name="Łącznik prosty 22"/>
          <p:cNvCxnSpPr/>
          <p:nvPr userDrawn="1"/>
        </p:nvCxnSpPr>
        <p:spPr>
          <a:xfrm>
            <a:off x="0" y="1196975"/>
            <a:ext cx="11040533" cy="0"/>
          </a:xfrm>
          <a:prstGeom prst="line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abeli 4"/>
          <p:cNvSpPr>
            <a:spLocks noGrp="1"/>
          </p:cNvSpPr>
          <p:nvPr>
            <p:ph type="tbl" sz="quarter" idx="15"/>
          </p:nvPr>
        </p:nvSpPr>
        <p:spPr>
          <a:xfrm>
            <a:off x="334434" y="1557339"/>
            <a:ext cx="11523133" cy="457200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5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5" orient="horz" pos="1139" userDrawn="1">
          <p15:clr>
            <a:srgbClr val="FBAE40"/>
          </p15:clr>
        </p15:guide>
        <p15:guide id="6" orient="horz" pos="1366" userDrawn="1">
          <p15:clr>
            <a:srgbClr val="FBAE40"/>
          </p15:clr>
        </p15:guide>
        <p15:guide id="7" pos="6955" userDrawn="1">
          <p15:clr>
            <a:srgbClr val="FBAE40"/>
          </p15:clr>
        </p15:guide>
        <p15:guide id="8" orient="horz" pos="4042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3780" userDrawn="1">
          <p15:clr>
            <a:srgbClr val="FBAE40"/>
          </p15:clr>
        </p15:guide>
        <p15:guide id="11" pos="39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>
          <a:xfrm>
            <a:off x="334434" y="1557339"/>
            <a:ext cx="11523133" cy="4572000"/>
          </a:xfrm>
        </p:spPr>
        <p:txBody>
          <a:bodyPr/>
          <a:lstStyle>
            <a:lvl3pPr marL="357188" indent="-176213"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/>
            </a:lvl3pPr>
            <a:lvl4pPr marL="538163" indent="-180975"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/>
            </a:lvl4pPr>
            <a:lvl5pPr marL="714375" indent="-176213"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542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7469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orient="horz" pos="1366" userDrawn="1">
          <p15:clr>
            <a:srgbClr val="FBAE40"/>
          </p15:clr>
        </p15:guide>
        <p15:guide id="6" pos="6955" userDrawn="1">
          <p15:clr>
            <a:srgbClr val="FBAE40"/>
          </p15:clr>
        </p15:guide>
        <p15:guide id="7" orient="horz" pos="404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3780" userDrawn="1">
          <p15:clr>
            <a:srgbClr val="FBAE40"/>
          </p15:clr>
        </p15:guide>
        <p15:guide id="10" pos="3900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49" b="3349"/>
          <a:stretch/>
        </p:blipFill>
        <p:spPr>
          <a:xfrm>
            <a:off x="-1" y="-1"/>
            <a:ext cx="3675183" cy="6858001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34434" y="1557339"/>
            <a:ext cx="11523133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334434" y="238089"/>
            <a:ext cx="8497871" cy="8279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3" name="Prostokąt 12"/>
          <p:cNvSpPr/>
          <p:nvPr userDrawn="1"/>
        </p:nvSpPr>
        <p:spPr>
          <a:xfrm>
            <a:off x="1" y="238089"/>
            <a:ext cx="191343" cy="8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6619438"/>
            <a:ext cx="3172730" cy="1579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3" r:id="rId2"/>
    <p:sldLayoutId id="2147483695" r:id="rId3"/>
    <p:sldLayoutId id="2147483696" r:id="rId4"/>
    <p:sldLayoutId id="2147483680" r:id="rId5"/>
    <p:sldLayoutId id="2147483692" r:id="rId6"/>
    <p:sldLayoutId id="2147483693" r:id="rId7"/>
    <p:sldLayoutId id="2147483688" r:id="rId8"/>
    <p:sldLayoutId id="2147483697" r:id="rId9"/>
    <p:sldLayoutId id="2147483689" r:id="rId10"/>
    <p:sldLayoutId id="2147483691" r:id="rId11"/>
    <p:sldLayoutId id="214748369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lang="pl-PL" sz="2400" b="0" kern="1200" dirty="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Font typeface="Arial" pitchFamily="34" charset="0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180975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•"/>
        <a:tabLst>
          <a:tab pos="180975" algn="l"/>
          <a:tab pos="357188" algn="l"/>
          <a:tab pos="538163" algn="l"/>
          <a:tab pos="714375" algn="l"/>
          <a:tab pos="896938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7800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•"/>
        <a:tabLst>
          <a:tab pos="179388" algn="l"/>
          <a:tab pos="357188" algn="l"/>
          <a:tab pos="358775" algn="l"/>
          <a:tab pos="538163" algn="l"/>
          <a:tab pos="719138" algn="l"/>
          <a:tab pos="898525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3pPr>
      <a:lvl4pPr marL="538163" indent="-180975" algn="l" defTabSz="180000" rtl="0" fontAlgn="base">
        <a:spcBef>
          <a:spcPts val="300"/>
        </a:spcBef>
        <a:spcAft>
          <a:spcPct val="0"/>
        </a:spcAft>
        <a:buClr>
          <a:schemeClr val="accent1"/>
        </a:buClr>
        <a:buSzPct val="140000"/>
        <a:buFont typeface="Arial" panose="020B0604020202020204" pitchFamily="34" charset="0"/>
        <a:buChar char="◦"/>
        <a:tabLst>
          <a:tab pos="180000" algn="l"/>
          <a:tab pos="360000" algn="l"/>
          <a:tab pos="540000" algn="l"/>
          <a:tab pos="720000" algn="l"/>
          <a:tab pos="900000" algn="l"/>
          <a:tab pos="10800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4pPr>
      <a:lvl5pPr marL="714375" indent="-176213" algn="l" defTabSz="180000" rtl="0" fontAlgn="base">
        <a:spcBef>
          <a:spcPts val="300"/>
        </a:spcBef>
        <a:spcAft>
          <a:spcPct val="0"/>
        </a:spcAft>
        <a:buClr>
          <a:schemeClr val="tx2"/>
        </a:buClr>
        <a:buSzPct val="140000"/>
        <a:buFont typeface="Arial" panose="020B0604020202020204" pitchFamily="34" charset="0"/>
        <a:buChar char="◦"/>
        <a:tabLst>
          <a:tab pos="179388" algn="l"/>
          <a:tab pos="358775" algn="l"/>
          <a:tab pos="539750" algn="l"/>
          <a:tab pos="719138" algn="l"/>
          <a:tab pos="1079500" algn="l"/>
        </a:tabLst>
        <a:defRPr sz="1400" kern="1200" spc="-2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63" userDrawn="1">
          <p15:clr>
            <a:srgbClr val="F26B43"/>
          </p15:clr>
        </p15:guide>
        <p15:guide id="2" pos="6955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6" pos="7469" userDrawn="1">
          <p15:clr>
            <a:srgbClr val="F26B43"/>
          </p15:clr>
        </p15:guide>
        <p15:guide id="7" orient="horz" pos="4110" userDrawn="1">
          <p15:clr>
            <a:srgbClr val="F26B43"/>
          </p15:clr>
        </p15:guide>
        <p15:guide id="8" orient="horz" pos="3974" userDrawn="1">
          <p15:clr>
            <a:srgbClr val="F26B43"/>
          </p15:clr>
        </p15:guide>
        <p15:guide id="9" orient="horz" pos="663" userDrawn="1">
          <p15:clr>
            <a:srgbClr val="F26B43"/>
          </p15:clr>
        </p15:guide>
        <p15:guide id="10" orient="horz" pos="142" userDrawn="1">
          <p15:clr>
            <a:srgbClr val="F26B43"/>
          </p15:clr>
        </p15:guide>
        <p15:guide id="11" pos="211" userDrawn="1">
          <p15:clr>
            <a:srgbClr val="F26B43"/>
          </p15:clr>
        </p15:guide>
        <p15:guide id="12" pos="4324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392996"/>
            <a:ext cx="12192001" cy="2664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tekstu 23"/>
          <p:cNvSpPr>
            <a:spLocks noGrp="1"/>
          </p:cNvSpPr>
          <p:nvPr>
            <p:ph type="body" sz="quarter" idx="13"/>
          </p:nvPr>
        </p:nvSpPr>
        <p:spPr>
          <a:xfrm>
            <a:off x="191344" y="3968763"/>
            <a:ext cx="12000657" cy="1188725"/>
          </a:xfrm>
        </p:spPr>
        <p:txBody>
          <a:bodyPr>
            <a:noAutofit/>
          </a:bodyPr>
          <a:lstStyle/>
          <a:p>
            <a:r>
              <a:rPr lang="pl-PL" sz="3200" dirty="0" smtClean="0"/>
              <a:t>Sprawy  dydaktyczne i studenckie w programie </a:t>
            </a:r>
          </a:p>
          <a:p>
            <a:r>
              <a:rPr lang="pl-PL" sz="3200" dirty="0" smtClean="0"/>
              <a:t>prof. dr </a:t>
            </a:r>
            <a:r>
              <a:rPr lang="pl-PL" sz="3200" dirty="0"/>
              <a:t>hab. </a:t>
            </a:r>
            <a:r>
              <a:rPr lang="pl-PL" sz="3200" dirty="0" smtClean="0"/>
              <a:t>Krzysztofa</a:t>
            </a:r>
            <a:r>
              <a:rPr lang="pl-PL" sz="3200" dirty="0"/>
              <a:t> </a:t>
            </a:r>
            <a:r>
              <a:rPr lang="pl-PL" sz="3200" dirty="0" smtClean="0"/>
              <a:t>Kubiaka – kandydata na Rektora </a:t>
            </a:r>
          </a:p>
          <a:p>
            <a:r>
              <a:rPr lang="pl-PL" sz="3200" dirty="0" smtClean="0"/>
              <a:t>Uniwersytetu Przyrodniczego we Wrocławiu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4311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4169263" y="3354449"/>
            <a:ext cx="2718825" cy="74463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4169263" y="4499413"/>
            <a:ext cx="2718825" cy="744637"/>
          </a:xfrm>
          <a:prstGeom prst="round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3" name="Symbol zastępczy tekstu 2"/>
          <p:cNvSpPr txBox="1">
            <a:spLocks/>
          </p:cNvSpPr>
          <p:nvPr/>
        </p:nvSpPr>
        <p:spPr>
          <a:xfrm>
            <a:off x="4128991" y="3572684"/>
            <a:ext cx="2718823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b="1" dirty="0" smtClean="0">
                <a:solidFill>
                  <a:schemeClr val="bg1"/>
                </a:solidFill>
              </a:rPr>
              <a:t>Samorząd Studentów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506026" y="3349937"/>
            <a:ext cx="2311109" cy="191526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506026" y="4021968"/>
            <a:ext cx="2311109" cy="635293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chemeClr val="accent1"/>
                </a:solidFill>
              </a:rPr>
              <a:t>WSPIERANIE </a:t>
            </a:r>
          </a:p>
          <a:p>
            <a:pPr algn="ctr"/>
            <a:r>
              <a:rPr lang="pl-PL" sz="1800" b="1" dirty="0" smtClean="0">
                <a:solidFill>
                  <a:schemeClr val="accent1"/>
                </a:solidFill>
              </a:rPr>
              <a:t>SAMORZĄDNOŚCI</a:t>
            </a:r>
            <a:endParaRPr lang="pl-PL" sz="1800" b="1" dirty="0">
              <a:solidFill>
                <a:schemeClr val="accent1"/>
              </a:solidFill>
            </a:endParaRPr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4128990" y="4762782"/>
            <a:ext cx="2718823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800" b="1" dirty="0" smtClean="0">
                <a:solidFill>
                  <a:schemeClr val="bg1"/>
                </a:solidFill>
              </a:rPr>
              <a:t>Samorząd Doktorantów</a:t>
            </a:r>
            <a:endParaRPr lang="pl-PL" sz="1800" b="1" dirty="0">
              <a:solidFill>
                <a:schemeClr val="bg1"/>
              </a:solidFill>
            </a:endParaRPr>
          </a:p>
        </p:txBody>
      </p:sp>
      <p:sp>
        <p:nvSpPr>
          <p:cNvPr id="10" name="Strzałka w dół 9"/>
          <p:cNvSpPr/>
          <p:nvPr/>
        </p:nvSpPr>
        <p:spPr>
          <a:xfrm rot="16200000">
            <a:off x="3268179" y="3325683"/>
            <a:ext cx="312366" cy="90478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ymbol zastępczy tekstu 2"/>
          <p:cNvSpPr txBox="1">
            <a:spLocks/>
          </p:cNvSpPr>
          <p:nvPr/>
        </p:nvSpPr>
        <p:spPr>
          <a:xfrm>
            <a:off x="8397853" y="4453065"/>
            <a:ext cx="3161062" cy="6840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Zwiększenie budżetu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Rozwijanie idei samorządności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8289841" y="4217079"/>
            <a:ext cx="3384376" cy="10214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 w dół 15"/>
          <p:cNvSpPr/>
          <p:nvPr/>
        </p:nvSpPr>
        <p:spPr>
          <a:xfrm rot="16200000">
            <a:off x="3308630" y="4419339"/>
            <a:ext cx="312366" cy="90478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 rot="16200000">
            <a:off x="7325305" y="4051211"/>
            <a:ext cx="312366" cy="512719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84" y="1430617"/>
            <a:ext cx="2787800" cy="270162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773">
            <a:off x="6265464" y="2297003"/>
            <a:ext cx="1997360" cy="11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179676" y="4941168"/>
            <a:ext cx="8460940" cy="1388873"/>
          </a:xfrm>
        </p:spPr>
        <p:txBody>
          <a:bodyPr>
            <a:normAutofit/>
          </a:bodyPr>
          <a:lstStyle/>
          <a:p>
            <a:pPr algn="r"/>
            <a:r>
              <a:rPr lang="pl-PL"/>
              <a:t>Sprawy  dydaktyczne i studenckie w programie </a:t>
            </a:r>
            <a:br>
              <a:rPr lang="pl-PL"/>
            </a:br>
            <a:r>
              <a:rPr lang="pl-PL"/>
              <a:t>prof. dr hab. Krzysztofa Kubiaka – kandydata na Rektora Uniwersytetu Przyrodniczego we Wrocławiu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25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73" y="1435669"/>
            <a:ext cx="2459330" cy="2571898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74914" y="1282228"/>
            <a:ext cx="3388374" cy="14682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buFont typeface="Arial" pitchFamily="34" charset="0"/>
              <a:buNone/>
            </a:pPr>
            <a:endParaRPr lang="pl-PL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8" y="1390222"/>
            <a:ext cx="2184356" cy="235614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2" y="4059078"/>
            <a:ext cx="2315336" cy="249743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48" y="4115766"/>
            <a:ext cx="2315340" cy="244962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860" y="4104490"/>
            <a:ext cx="2487598" cy="244962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870" y="4082983"/>
            <a:ext cx="2383737" cy="244962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96" y="1500278"/>
            <a:ext cx="2462994" cy="2442681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18" y="1369817"/>
            <a:ext cx="2487600" cy="24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568" y="564060"/>
            <a:ext cx="3980300" cy="6553179"/>
          </a:xfrm>
          <a:prstGeom prst="rect">
            <a:avLst/>
          </a:prstGeom>
        </p:spPr>
      </p:pic>
      <p:sp>
        <p:nvSpPr>
          <p:cNvPr id="21" name="Prostokąt zaokrąglony 20"/>
          <p:cNvSpPr/>
          <p:nvPr/>
        </p:nvSpPr>
        <p:spPr>
          <a:xfrm>
            <a:off x="687279" y="1520788"/>
            <a:ext cx="4971847" cy="5022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602842" y="1591577"/>
            <a:ext cx="3277291" cy="43150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/>
                </a:solidFill>
              </a:rPr>
              <a:t>JAKOŚĆ DYDAKTYKI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687279" y="2879032"/>
            <a:ext cx="4971847" cy="4315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Kompetencje dydaktyczne i metodyczne 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nauczycieli akademickich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Symbol zastępczy tekstu 2"/>
          <p:cNvSpPr txBox="1">
            <a:spLocks/>
          </p:cNvSpPr>
          <p:nvPr/>
        </p:nvSpPr>
        <p:spPr>
          <a:xfrm>
            <a:off x="672572" y="4281408"/>
            <a:ext cx="5220581" cy="11515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>
                <a:solidFill>
                  <a:schemeClr val="tx1">
                    <a:lumMod val="50000"/>
                  </a:schemeClr>
                </a:solidFill>
              </a:rPr>
              <a:t>Nowoczesna </a:t>
            </a:r>
          </a:p>
          <a:p>
            <a:pPr algn="ctr"/>
            <a:r>
              <a:rPr lang="pl-PL" sz="2400" b="1" dirty="0" smtClean="0">
                <a:solidFill>
                  <a:schemeClr val="tx1">
                    <a:lumMod val="50000"/>
                  </a:schemeClr>
                </a:solidFill>
              </a:rPr>
              <a:t>dydaktyka</a:t>
            </a:r>
            <a:endParaRPr lang="pl-PL" sz="2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Symbol zastępczy tekstu 2"/>
          <p:cNvSpPr txBox="1">
            <a:spLocks/>
          </p:cNvSpPr>
          <p:nvPr/>
        </p:nvSpPr>
        <p:spPr>
          <a:xfrm>
            <a:off x="6577496" y="4968496"/>
            <a:ext cx="3176876" cy="4315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Współtworzenie programów 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przedmiotów przez studentów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Symbol zastępczy tekstu 2"/>
          <p:cNvSpPr txBox="1">
            <a:spLocks/>
          </p:cNvSpPr>
          <p:nvPr/>
        </p:nvSpPr>
        <p:spPr>
          <a:xfrm>
            <a:off x="6577496" y="4176592"/>
            <a:ext cx="3176876" cy="4315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Wpływ studentów na to, 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co jest uczone i w jaki sposób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Symbol zastępczy tekstu 2"/>
          <p:cNvSpPr txBox="1">
            <a:spLocks/>
          </p:cNvSpPr>
          <p:nvPr/>
        </p:nvSpPr>
        <p:spPr>
          <a:xfrm>
            <a:off x="3262426" y="6191914"/>
            <a:ext cx="2380645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Praktyka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Symbol zastępczy tekstu 2"/>
          <p:cNvSpPr txBox="1">
            <a:spLocks/>
          </p:cNvSpPr>
          <p:nvPr/>
        </p:nvSpPr>
        <p:spPr>
          <a:xfrm>
            <a:off x="684842" y="6102165"/>
            <a:ext cx="2389413" cy="431501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Selekcjonowanie </a:t>
            </a:r>
          </a:p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i wykorzystywanie wiedzy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>
            <a:off x="3012077" y="2177974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>
            <a:off x="3017019" y="3552949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 rot="5400000">
            <a:off x="5975821" y="3962630"/>
            <a:ext cx="312366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4296565" y="5551086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1678491" y="5554757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687279" y="2730182"/>
            <a:ext cx="4971847" cy="652269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687279" y="4033238"/>
            <a:ext cx="4971847" cy="139975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zaokrąglony 23"/>
          <p:cNvSpPr/>
          <p:nvPr/>
        </p:nvSpPr>
        <p:spPr>
          <a:xfrm>
            <a:off x="661987" y="5978974"/>
            <a:ext cx="2412268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3278481" y="5978975"/>
            <a:ext cx="2412268" cy="7331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zaokrąglony 25"/>
          <p:cNvSpPr/>
          <p:nvPr/>
        </p:nvSpPr>
        <p:spPr>
          <a:xfrm>
            <a:off x="6577496" y="3980507"/>
            <a:ext cx="3176876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zaokrąglony 26"/>
          <p:cNvSpPr/>
          <p:nvPr/>
        </p:nvSpPr>
        <p:spPr>
          <a:xfrm>
            <a:off x="6577496" y="4801286"/>
            <a:ext cx="3176876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 rot="5400000">
            <a:off x="5975821" y="4764639"/>
            <a:ext cx="312366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83" y="1520788"/>
            <a:ext cx="2818098" cy="46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9" name="Symbol zastępczy tekstu 2"/>
          <p:cNvSpPr txBox="1">
            <a:spLocks/>
          </p:cNvSpPr>
          <p:nvPr/>
        </p:nvSpPr>
        <p:spPr>
          <a:xfrm>
            <a:off x="4439816" y="2054226"/>
            <a:ext cx="5544616" cy="2420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9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4K </a:t>
            </a:r>
            <a:endParaRPr lang="pl-PL" sz="19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ymbol zastępczy tekstu 2"/>
          <p:cNvSpPr txBox="1">
            <a:spLocks/>
          </p:cNvSpPr>
          <p:nvPr/>
        </p:nvSpPr>
        <p:spPr>
          <a:xfrm>
            <a:off x="7260687" y="3112591"/>
            <a:ext cx="2412268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KREATYWNOŚĆ</a:t>
            </a:r>
            <a:endParaRPr lang="pl-PL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Symbol zastępczy tekstu 2"/>
          <p:cNvSpPr txBox="1">
            <a:spLocks/>
          </p:cNvSpPr>
          <p:nvPr/>
        </p:nvSpPr>
        <p:spPr>
          <a:xfrm>
            <a:off x="4644193" y="3150600"/>
            <a:ext cx="2412268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KRYTYCZNE MYŚLENIE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644193" y="2898024"/>
            <a:ext cx="2412268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7260687" y="2898025"/>
            <a:ext cx="2412268" cy="7331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ymbol zastępczy tekstu 2"/>
          <p:cNvSpPr txBox="1">
            <a:spLocks/>
          </p:cNvSpPr>
          <p:nvPr/>
        </p:nvSpPr>
        <p:spPr>
          <a:xfrm>
            <a:off x="7260687" y="4121122"/>
            <a:ext cx="2412268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KOOPERACJA</a:t>
            </a:r>
            <a:endParaRPr lang="pl-PL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Symbol zastępczy tekstu 2"/>
          <p:cNvSpPr txBox="1">
            <a:spLocks/>
          </p:cNvSpPr>
          <p:nvPr/>
        </p:nvSpPr>
        <p:spPr>
          <a:xfrm>
            <a:off x="4644193" y="4130555"/>
            <a:ext cx="2412268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KOMUNIKACJA</a:t>
            </a:r>
            <a:endParaRPr lang="pl-PL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4644193" y="3906555"/>
            <a:ext cx="2412268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zaokrąglony 17"/>
          <p:cNvSpPr/>
          <p:nvPr/>
        </p:nvSpPr>
        <p:spPr>
          <a:xfrm>
            <a:off x="7260687" y="3906556"/>
            <a:ext cx="2412268" cy="7331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7" y="1260794"/>
            <a:ext cx="3454469" cy="5310012"/>
          </a:xfrm>
          <a:prstGeom prst="rect">
            <a:avLst/>
          </a:prstGeom>
        </p:spPr>
      </p:pic>
      <p:sp>
        <p:nvSpPr>
          <p:cNvPr id="20" name="Prostokąt zaokrąglony 19"/>
          <p:cNvSpPr/>
          <p:nvPr/>
        </p:nvSpPr>
        <p:spPr>
          <a:xfrm>
            <a:off x="5362437" y="1576420"/>
            <a:ext cx="3600400" cy="5022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5506453" y="1720436"/>
            <a:ext cx="3277291" cy="384025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pl-PL" sz="2400" b="1" dirty="0" smtClean="0">
                <a:solidFill>
                  <a:schemeClr val="accent1"/>
                </a:solidFill>
              </a:rPr>
              <a:t>KLUCZOWE KOMPETENCJE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22" name="Strzałka w dół 21"/>
          <p:cNvSpPr/>
          <p:nvPr/>
        </p:nvSpPr>
        <p:spPr>
          <a:xfrm rot="16200000">
            <a:off x="9177574" y="1677886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dół 22"/>
          <p:cNvSpPr/>
          <p:nvPr/>
        </p:nvSpPr>
        <p:spPr>
          <a:xfrm>
            <a:off x="7006454" y="2363124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rostokąt zaokrąglony 23"/>
          <p:cNvSpPr/>
          <p:nvPr/>
        </p:nvSpPr>
        <p:spPr>
          <a:xfrm>
            <a:off x="9704677" y="1566080"/>
            <a:ext cx="1938884" cy="50229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ymbol zastępczy tekstu 2"/>
          <p:cNvSpPr txBox="1">
            <a:spLocks/>
          </p:cNvSpPr>
          <p:nvPr/>
        </p:nvSpPr>
        <p:spPr>
          <a:xfrm>
            <a:off x="9704678" y="1634783"/>
            <a:ext cx="1938884" cy="5177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>
                <a:solidFill>
                  <a:schemeClr val="accent1"/>
                </a:solidFill>
              </a:rPr>
              <a:t>SUKCES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26" name="Symbol zastępczy tekstu 2"/>
          <p:cNvSpPr txBox="1">
            <a:spLocks/>
          </p:cNvSpPr>
          <p:nvPr/>
        </p:nvSpPr>
        <p:spPr>
          <a:xfrm>
            <a:off x="6492043" y="5330659"/>
            <a:ext cx="5079509" cy="6840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</a:rPr>
              <a:t>Adaptacja do zmieniających się warunków</a:t>
            </a:r>
          </a:p>
          <a:p>
            <a:pPr algn="ctr"/>
            <a:r>
              <a:rPr lang="pl-PL" sz="1600" dirty="0" smtClean="0">
                <a:solidFill>
                  <a:schemeClr val="tx1">
                    <a:lumMod val="50000"/>
                  </a:schemeClr>
                </a:solidFill>
              </a:rPr>
              <a:t>Podejmowanie inicjatyw</a:t>
            </a:r>
            <a:endParaRPr lang="pl-PL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6492044" y="5094673"/>
            <a:ext cx="5079510" cy="102141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71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90" y="3204806"/>
            <a:ext cx="5492547" cy="2015129"/>
          </a:xfrm>
          <a:prstGeom prst="rect">
            <a:avLst/>
          </a:prstGeom>
        </p:spPr>
      </p:pic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1271464" y="1340768"/>
            <a:ext cx="9001000" cy="57429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3296038" y="1448170"/>
            <a:ext cx="4752528" cy="431501"/>
          </a:xfrm>
        </p:spPr>
        <p:txBody>
          <a:bodyPr>
            <a:normAutofit fontScale="92500"/>
          </a:bodyPr>
          <a:lstStyle/>
          <a:p>
            <a:pPr algn="ctr"/>
            <a:r>
              <a:rPr lang="pl-PL" sz="2400" b="1" dirty="0" smtClean="0">
                <a:solidFill>
                  <a:schemeClr val="accent1"/>
                </a:solidFill>
              </a:rPr>
              <a:t>ZAJĘCIA OGÓLNOUNIWERSYTECKIE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1271464" y="2306739"/>
            <a:ext cx="2911954" cy="978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INTERDYSCYPLINARNE</a:t>
            </a:r>
            <a:endParaRPr lang="pl-PL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4320516" y="2302369"/>
            <a:ext cx="2911954" cy="978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KOMPETENCJE SPOŁECZNE</a:t>
            </a:r>
            <a:endParaRPr lang="pl-PL" b="1" dirty="0"/>
          </a:p>
        </p:txBody>
      </p:sp>
      <p:sp>
        <p:nvSpPr>
          <p:cNvPr id="9" name="Prostokąt zaokrąglony 8"/>
          <p:cNvSpPr/>
          <p:nvPr/>
        </p:nvSpPr>
        <p:spPr>
          <a:xfrm>
            <a:off x="7360510" y="2306739"/>
            <a:ext cx="2911954" cy="97824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KOMPETENCJE </a:t>
            </a:r>
          </a:p>
          <a:p>
            <a:pPr algn="ctr"/>
            <a:r>
              <a:rPr lang="pl-PL" b="1" dirty="0" smtClean="0"/>
              <a:t>MIĘKKIE</a:t>
            </a:r>
            <a:endParaRPr lang="pl-PL" b="1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2832027" y="5423755"/>
            <a:ext cx="2911954" cy="9782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ŚWIADOMI OBYWATELE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908299" y="5423755"/>
            <a:ext cx="2911954" cy="97824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LIDERZY ZMIANY</a:t>
            </a:r>
            <a:endParaRPr lang="pl-PL" b="1" dirty="0">
              <a:solidFill>
                <a:schemeClr val="accent1"/>
              </a:solidFill>
            </a:endParaRPr>
          </a:p>
        </p:txBody>
      </p:sp>
      <p:sp>
        <p:nvSpPr>
          <p:cNvPr id="12" name="Strzałka w dół 11"/>
          <p:cNvSpPr/>
          <p:nvPr/>
        </p:nvSpPr>
        <p:spPr>
          <a:xfrm>
            <a:off x="2571258" y="1985847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13" name="Strzałka w dół 12"/>
          <p:cNvSpPr/>
          <p:nvPr/>
        </p:nvSpPr>
        <p:spPr>
          <a:xfrm>
            <a:off x="5587798" y="1966815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dół 13"/>
          <p:cNvSpPr/>
          <p:nvPr/>
        </p:nvSpPr>
        <p:spPr>
          <a:xfrm>
            <a:off x="8664070" y="1953821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1244414"/>
            <a:ext cx="6579912" cy="5244624"/>
          </a:xfrm>
          <a:prstGeom prst="rect">
            <a:avLst/>
          </a:prstGeom>
        </p:spPr>
      </p:pic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34434" y="1664804"/>
            <a:ext cx="10766121" cy="453650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200000"/>
              </a:lnSpc>
            </a:pPr>
            <a:r>
              <a:rPr lang="pl-PL" sz="1600" b="1" dirty="0" smtClean="0">
                <a:solidFill>
                  <a:schemeClr val="accent6">
                    <a:lumMod val="50000"/>
                  </a:schemeClr>
                </a:solidFill>
              </a:rPr>
              <a:t>Inne </a:t>
            </a:r>
            <a:r>
              <a:rPr lang="pl-PL" sz="1600" b="1" dirty="0">
                <a:solidFill>
                  <a:schemeClr val="accent6">
                    <a:lumMod val="50000"/>
                  </a:schemeClr>
                </a:solidFill>
              </a:rPr>
              <a:t>rzeczy – o naturze drobniejszej, lecz z pewnością ułatwiające życie studentom, które zamierzam wprowadzić, to:</a:t>
            </a:r>
            <a:endParaRPr lang="pl-PL" sz="16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– ograniczenie liczby godzin zajęć w programach studiów do wymaganej przepisami prawa –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obecnie 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nadwyżka ta wynosi 100–200 godzin,</a:t>
            </a:r>
          </a:p>
          <a:p>
            <a:pPr>
              <a:lnSpc>
                <a:spcPct val="200000"/>
              </a:lnSpc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zwiększenie 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udziału zajęć praktycznych,</a:t>
            </a:r>
          </a:p>
          <a:p>
            <a:pPr>
              <a:lnSpc>
                <a:spcPct val="200000"/>
              </a:lnSpc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– zagwarantowanie każdemu studentowi jednego dnia wolnego od zajęć w tygodniu,</a:t>
            </a:r>
          </a:p>
          <a:p>
            <a:pPr>
              <a:lnSpc>
                <a:spcPct val="200000"/>
              </a:lnSpc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odejście 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od sztywnego rozkładu zajęć, a wprowadzenie możliwości racjonalnego ich blokowania,</a:t>
            </a:r>
          </a:p>
          <a:p>
            <a:pPr>
              <a:lnSpc>
                <a:spcPct val="200000"/>
              </a:lnSpc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– zagwarantowanie sprawdzenia egzaminów i prac semestralnych w zdecydowanie krótszym czasie, 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niż 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ma to miejsce obecnie – może w ciągu 7 dni.    </a:t>
            </a:r>
          </a:p>
        </p:txBody>
      </p:sp>
    </p:spTree>
    <p:extLst>
      <p:ext uri="{BB962C8B-B14F-4D97-AF65-F5344CB8AC3E}">
        <p14:creationId xmlns:p14="http://schemas.microsoft.com/office/powerpoint/2010/main" val="8770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339397" y="1592796"/>
            <a:ext cx="972108" cy="48605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473142" y="1680273"/>
            <a:ext cx="704617" cy="4249691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A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B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S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O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L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W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E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N</a:t>
            </a:r>
          </a:p>
          <a:p>
            <a:pPr algn="ctr"/>
            <a:r>
              <a:rPr lang="pl-PL" sz="3200" b="1" dirty="0" smtClean="0">
                <a:solidFill>
                  <a:schemeClr val="accent1"/>
                </a:solidFill>
              </a:rPr>
              <a:t>T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sp>
        <p:nvSpPr>
          <p:cNvPr id="7" name="Strzałka w dół 6"/>
          <p:cNvSpPr/>
          <p:nvPr/>
        </p:nvSpPr>
        <p:spPr>
          <a:xfrm rot="5400000">
            <a:off x="1757500" y="2000825"/>
            <a:ext cx="312366" cy="89610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2616440" y="2233125"/>
            <a:ext cx="4971847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Wspieranie absolwentów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2616440" y="1934553"/>
            <a:ext cx="4971847" cy="102864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 rot="5400000">
            <a:off x="1656944" y="3551431"/>
            <a:ext cx="312366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tekstu 2"/>
          <p:cNvSpPr txBox="1">
            <a:spLocks/>
          </p:cNvSpPr>
          <p:nvPr/>
        </p:nvSpPr>
        <p:spPr>
          <a:xfrm>
            <a:off x="2616440" y="3764583"/>
            <a:ext cx="4971847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Relacje z absolwentami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Strzałka w dół 12"/>
          <p:cNvSpPr/>
          <p:nvPr/>
        </p:nvSpPr>
        <p:spPr>
          <a:xfrm rot="5400000">
            <a:off x="1675077" y="5054956"/>
            <a:ext cx="312366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ymbol zastępczy tekstu 2"/>
          <p:cNvSpPr txBox="1">
            <a:spLocks/>
          </p:cNvSpPr>
          <p:nvPr/>
        </p:nvSpPr>
        <p:spPr>
          <a:xfrm>
            <a:off x="2611376" y="5257573"/>
            <a:ext cx="4971847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dirty="0" smtClean="0">
                <a:solidFill>
                  <a:schemeClr val="tx1">
                    <a:lumMod val="50000"/>
                  </a:schemeClr>
                </a:solidFill>
              </a:rPr>
              <a:t>Programy łączące absolwentów i studentów</a:t>
            </a:r>
            <a:endParaRPr lang="pl-PL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Strzałka w dół 16"/>
          <p:cNvSpPr/>
          <p:nvPr/>
        </p:nvSpPr>
        <p:spPr>
          <a:xfrm rot="16200000">
            <a:off x="2016984" y="3551432"/>
            <a:ext cx="312366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 rot="16200000">
            <a:off x="2009383" y="5054956"/>
            <a:ext cx="312366" cy="7200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2616440" y="3427543"/>
            <a:ext cx="4971847" cy="102864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2611375" y="4920533"/>
            <a:ext cx="4971847" cy="102864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39" y="1592796"/>
            <a:ext cx="4216105" cy="475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21" name="Symbol zastępczy tekstu 2"/>
          <p:cNvSpPr txBox="1">
            <a:spLocks/>
          </p:cNvSpPr>
          <p:nvPr/>
        </p:nvSpPr>
        <p:spPr>
          <a:xfrm>
            <a:off x="5681433" y="3110579"/>
            <a:ext cx="3451563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Bezpieczeństwo finansowe</a:t>
            </a:r>
            <a:endParaRPr lang="pl-PL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5501411" y="2852844"/>
            <a:ext cx="5815169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ymbol zastępczy tekstu 2"/>
          <p:cNvSpPr txBox="1">
            <a:spLocks/>
          </p:cNvSpPr>
          <p:nvPr/>
        </p:nvSpPr>
        <p:spPr>
          <a:xfrm>
            <a:off x="5681433" y="4082140"/>
            <a:ext cx="5635148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900" b="1" dirty="0" smtClean="0">
                <a:solidFill>
                  <a:schemeClr val="tx1">
                    <a:lumMod val="50000"/>
                  </a:schemeClr>
                </a:solidFill>
              </a:rPr>
              <a:t>Odzyskanie</a:t>
            </a:r>
            <a:r>
              <a:rPr lang="pl-PL" sz="2000" b="1" dirty="0" smtClean="0">
                <a:solidFill>
                  <a:schemeClr val="tx1">
                    <a:lumMod val="50000"/>
                  </a:schemeClr>
                </a:solidFill>
              </a:rPr>
              <a:t> czasu na naukę i swobodny rozwój</a:t>
            </a:r>
            <a:endParaRPr lang="pl-PL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5501413" y="3861375"/>
            <a:ext cx="5815167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zaokrąglony 24"/>
          <p:cNvSpPr/>
          <p:nvPr/>
        </p:nvSpPr>
        <p:spPr>
          <a:xfrm>
            <a:off x="6492044" y="1637541"/>
            <a:ext cx="3600400" cy="78670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6492044" y="1752188"/>
            <a:ext cx="3600400" cy="384025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chemeClr val="accent1"/>
                </a:solidFill>
              </a:rPr>
              <a:t>WARUNKI MATERIALNE STUDENTÓW</a:t>
            </a:r>
            <a:endParaRPr lang="pl-PL" sz="1800" b="1" dirty="0">
              <a:solidFill>
                <a:schemeClr val="accent1"/>
              </a:solidFill>
            </a:endParaRPr>
          </a:p>
        </p:txBody>
      </p:sp>
      <p:sp>
        <p:nvSpPr>
          <p:cNvPr id="27" name="Strzałka w dół 26"/>
          <p:cNvSpPr/>
          <p:nvPr/>
        </p:nvSpPr>
        <p:spPr>
          <a:xfrm rot="16200000">
            <a:off x="4933325" y="3106707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 rot="16200000">
            <a:off x="4933325" y="4088811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tekstu 2"/>
          <p:cNvSpPr txBox="1">
            <a:spLocks/>
          </p:cNvSpPr>
          <p:nvPr/>
        </p:nvSpPr>
        <p:spPr>
          <a:xfrm>
            <a:off x="5681432" y="5126256"/>
            <a:ext cx="5635149" cy="431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dirty="0" smtClean="0">
                <a:solidFill>
                  <a:schemeClr val="tx1">
                    <a:lumMod val="50000"/>
                  </a:schemeClr>
                </a:solidFill>
              </a:rPr>
              <a:t>Dodatkowe stypendia dzięki współpracy z regionem</a:t>
            </a:r>
            <a:endParaRPr lang="pl-PL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5501413" y="4874228"/>
            <a:ext cx="5815168" cy="744637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 w dół 30"/>
          <p:cNvSpPr/>
          <p:nvPr/>
        </p:nvSpPr>
        <p:spPr>
          <a:xfrm rot="16200000">
            <a:off x="4933325" y="5101664"/>
            <a:ext cx="312366" cy="30979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4" y="2136213"/>
            <a:ext cx="4107812" cy="35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47" y="3032956"/>
            <a:ext cx="3633425" cy="3634943"/>
          </a:xfrm>
          <a:prstGeom prst="rect">
            <a:avLst/>
          </a:prstGeom>
        </p:spPr>
      </p:pic>
      <p:sp>
        <p:nvSpPr>
          <p:cNvPr id="6" name="Tytuł 3"/>
          <p:cNvSpPr>
            <a:spLocks noGrp="1"/>
          </p:cNvSpPr>
          <p:nvPr>
            <p:ph type="title"/>
          </p:nvPr>
        </p:nvSpPr>
        <p:spPr>
          <a:xfrm>
            <a:off x="334434" y="238089"/>
            <a:ext cx="11534649" cy="827946"/>
          </a:xfrm>
        </p:spPr>
        <p:txBody>
          <a:bodyPr>
            <a:normAutofit/>
          </a:bodyPr>
          <a:lstStyle/>
          <a:p>
            <a:r>
              <a:rPr lang="pl-PL" dirty="0"/>
              <a:t>Sprawy  dydaktyczne i studenckie w programie </a:t>
            </a:r>
            <a:r>
              <a:rPr lang="pl-PL" dirty="0" smtClean="0"/>
              <a:t>prof</a:t>
            </a:r>
            <a:r>
              <a:rPr lang="pl-PL" dirty="0"/>
              <a:t>. dr hab. Krzysztofa Kubiaka – kandydata na Rektora </a:t>
            </a:r>
            <a:r>
              <a:rPr lang="pl-PL" dirty="0" smtClean="0"/>
              <a:t>Uniwersytetu </a:t>
            </a:r>
            <a:r>
              <a:rPr lang="pl-PL" dirty="0"/>
              <a:t>Przyrodniczego we Wrocławiu</a:t>
            </a:r>
          </a:p>
        </p:txBody>
      </p:sp>
      <p:sp>
        <p:nvSpPr>
          <p:cNvPr id="3" name="Prostokąt zaokrąglony 2"/>
          <p:cNvSpPr/>
          <p:nvPr/>
        </p:nvSpPr>
        <p:spPr>
          <a:xfrm>
            <a:off x="1271464" y="1340768"/>
            <a:ext cx="9001000" cy="57429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451484" y="1448170"/>
            <a:ext cx="8676964" cy="43150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/>
                </a:solidFill>
              </a:rPr>
              <a:t>ZDROWIE PSYCHICZNE I RÓWNOWAGA EMOCJONALNA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279848" y="2082816"/>
            <a:ext cx="8992616" cy="574298"/>
          </a:xfrm>
          <a:prstGeom prst="roundRect">
            <a:avLst/>
          </a:prstGeom>
          <a:solidFill>
            <a:srgbClr val="7F4D4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tekstu 2"/>
          <p:cNvSpPr txBox="1">
            <a:spLocks/>
          </p:cNvSpPr>
          <p:nvPr/>
        </p:nvSpPr>
        <p:spPr>
          <a:xfrm>
            <a:off x="1459868" y="2190218"/>
            <a:ext cx="8676964" cy="4315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•"/>
              <a:tabLst>
                <a:tab pos="180975" algn="l"/>
                <a:tab pos="357188" algn="l"/>
                <a:tab pos="538163" algn="l"/>
                <a:tab pos="714375" algn="l"/>
                <a:tab pos="896938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tabLst>
                <a:tab pos="179388" algn="l"/>
                <a:tab pos="357188" algn="l"/>
                <a:tab pos="358775" algn="l"/>
                <a:tab pos="538163" algn="l"/>
                <a:tab pos="719138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8163" indent="-180975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8163" algn="l"/>
                <a:tab pos="539750" algn="l"/>
                <a:tab pos="898525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4375" indent="-176213" algn="l" defTabSz="180000" rtl="0" fontAlgn="base">
              <a:spcBef>
                <a:spcPts val="300"/>
              </a:spcBef>
              <a:spcAft>
                <a:spcPct val="0"/>
              </a:spcAft>
              <a:buClr>
                <a:schemeClr val="tx2"/>
              </a:buClr>
              <a:buSzPct val="140000"/>
              <a:buFont typeface="Arial" panose="020B0604020202020204" pitchFamily="34" charset="0"/>
              <a:buChar char="◦"/>
              <a:tabLst>
                <a:tab pos="179388" algn="l"/>
                <a:tab pos="358775" algn="l"/>
                <a:tab pos="539750" algn="l"/>
                <a:tab pos="714375" algn="l"/>
                <a:tab pos="719138" algn="l"/>
                <a:tab pos="1079500" algn="l"/>
              </a:tabLst>
              <a:defRPr sz="14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Przeciwdziałanie wszelkim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2" name="Elipsa 1"/>
          <p:cNvSpPr/>
          <p:nvPr/>
        </p:nvSpPr>
        <p:spPr>
          <a:xfrm>
            <a:off x="7923543" y="2322976"/>
            <a:ext cx="3221856" cy="3130021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NIERÓWNOŚCIOM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4112801" y="2814147"/>
            <a:ext cx="3423359" cy="3460742"/>
          </a:xfrm>
          <a:prstGeom prst="ellipse">
            <a:avLst/>
          </a:prstGeom>
          <a:solidFill>
            <a:schemeClr val="bg2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NIESPRAWIEDLIWOŚCIOM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6845101" y="4077072"/>
            <a:ext cx="2720943" cy="2643386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accent1"/>
                </a:solidFill>
              </a:rPr>
              <a:t>DYSKRYMINACJOM</a:t>
            </a:r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0136832" y="2013798"/>
            <a:ext cx="1563673" cy="151910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0891998" y="1577718"/>
            <a:ext cx="378153" cy="367374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1387808" y="1268182"/>
            <a:ext cx="247449" cy="240396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 dirty="0">
              <a:solidFill>
                <a:schemeClr val="accent1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11440400" y="898092"/>
            <a:ext cx="142264" cy="138209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50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rony ogólne">
  <a:themeElements>
    <a:clrScheme name="UP 2">
      <a:dk1>
        <a:srgbClr val="737373"/>
      </a:dk1>
      <a:lt1>
        <a:srgbClr val="FFFFFF"/>
      </a:lt1>
      <a:dk2>
        <a:srgbClr val="737373"/>
      </a:dk2>
      <a:lt2>
        <a:srgbClr val="FFFFFF"/>
      </a:lt2>
      <a:accent1>
        <a:srgbClr val="782834"/>
      </a:accent1>
      <a:accent2>
        <a:srgbClr val="7F4D4D"/>
      </a:accent2>
      <a:accent3>
        <a:srgbClr val="B69090"/>
      </a:accent3>
      <a:accent4>
        <a:srgbClr val="CDB3B3"/>
      </a:accent4>
      <a:accent5>
        <a:srgbClr val="633737"/>
      </a:accent5>
      <a:accent6>
        <a:srgbClr val="737373"/>
      </a:accent6>
      <a:hlink>
        <a:srgbClr val="1F497D"/>
      </a:hlink>
      <a:folHlink>
        <a:srgbClr val="17365D"/>
      </a:folHlink>
    </a:clrScheme>
    <a:fontScheme name="Niestandardowy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38E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50000"/>
          </a:lnSpc>
          <a:buFont typeface="Arial" pitchFamily="34" charset="0"/>
          <a:buNone/>
          <a:defRPr sz="1200" dirty="0" err="1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16762</TotalTime>
  <Words>268</Words>
  <Application>Microsoft Office PowerPoint</Application>
  <PresentationFormat>Panoramiczny</PresentationFormat>
  <Paragraphs>76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UI</vt:lpstr>
      <vt:lpstr>Strony ogólne</vt:lpstr>
      <vt:lpstr>Prezentacja programu PowerPoint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prof. dr hab. Krzysztofa Kubiaka – kandydata na Rektora Uniwersytetu Przyrodniczego we Wrocławiu</vt:lpstr>
      <vt:lpstr>Sprawy  dydaktyczne i studenckie w programie  prof. dr hab. Krzysztofa Kubiaka – kandydata na Rektora Uniwersytetu Przyrodniczego we Wrocławiu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zaslpczenie</dc:creator>
  <cp:lastModifiedBy>Użytkownik systemu Windows</cp:lastModifiedBy>
  <cp:revision>2210</cp:revision>
  <cp:lastPrinted>2014-06-20T06:45:11Z</cp:lastPrinted>
  <dcterms:created xsi:type="dcterms:W3CDTF">2011-10-13T10:25:48Z</dcterms:created>
  <dcterms:modified xsi:type="dcterms:W3CDTF">2024-03-06T19:02:01Z</dcterms:modified>
</cp:coreProperties>
</file>